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 id="280" r:id="rId60"/>
    <p:sldId id="281" r:id="rId61"/>
    <p:sldId id="282" r:id="rId62"/>
    <p:sldId id="283" r:id="rId63"/>
    <p:sldId id="284" r:id="rId6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charset="1" panose="00000500000000000000"/>
      <p:regular r:id="rId10"/>
    </p:embeddedFont>
    <p:embeddedFont>
      <p:font typeface="Poppins Bold" charset="1" panose="00000800000000000000"/>
      <p:regular r:id="rId11"/>
    </p:embeddedFont>
    <p:embeddedFont>
      <p:font typeface="Poppins Italics" charset="1" panose="00000500000000000000"/>
      <p:regular r:id="rId12"/>
    </p:embeddedFont>
    <p:embeddedFont>
      <p:font typeface="Poppins Bold Italics" charset="1" panose="00000800000000000000"/>
      <p:regular r:id="rId13"/>
    </p:embeddedFont>
    <p:embeddedFont>
      <p:font typeface="Poppins Thin" charset="1" panose="00000300000000000000"/>
      <p:regular r:id="rId14"/>
    </p:embeddedFont>
    <p:embeddedFont>
      <p:font typeface="Poppins Thin Italics" charset="1" panose="00000300000000000000"/>
      <p:regular r:id="rId15"/>
    </p:embeddedFont>
    <p:embeddedFont>
      <p:font typeface="Poppins Extra-Light" charset="1" panose="00000300000000000000"/>
      <p:regular r:id="rId16"/>
    </p:embeddedFont>
    <p:embeddedFont>
      <p:font typeface="Poppins Extra-Light Italics" charset="1" panose="00000300000000000000"/>
      <p:regular r:id="rId17"/>
    </p:embeddedFont>
    <p:embeddedFont>
      <p:font typeface="Poppins Light" charset="1" panose="00000400000000000000"/>
      <p:regular r:id="rId18"/>
    </p:embeddedFont>
    <p:embeddedFont>
      <p:font typeface="Poppins Light Italics" charset="1" panose="00000400000000000000"/>
      <p:regular r:id="rId19"/>
    </p:embeddedFont>
    <p:embeddedFont>
      <p:font typeface="Poppins Medium" charset="1" panose="00000600000000000000"/>
      <p:regular r:id="rId20"/>
    </p:embeddedFont>
    <p:embeddedFont>
      <p:font typeface="Poppins Medium Italics" charset="1" panose="00000600000000000000"/>
      <p:regular r:id="rId21"/>
    </p:embeddedFont>
    <p:embeddedFont>
      <p:font typeface="Poppins Semi-Bold" charset="1" panose="00000700000000000000"/>
      <p:regular r:id="rId22"/>
    </p:embeddedFont>
    <p:embeddedFont>
      <p:font typeface="Poppins Semi-Bold Italics" charset="1" panose="00000700000000000000"/>
      <p:regular r:id="rId23"/>
    </p:embeddedFont>
    <p:embeddedFont>
      <p:font typeface="Poppins Ultra-Bold" charset="1" panose="00000900000000000000"/>
      <p:regular r:id="rId24"/>
    </p:embeddedFont>
    <p:embeddedFont>
      <p:font typeface="Poppins Ultra-Bold Italics" charset="1" panose="00000900000000000000"/>
      <p:regular r:id="rId25"/>
    </p:embeddedFont>
    <p:embeddedFont>
      <p:font typeface="Poppins Heavy" charset="1" panose="00000A00000000000000"/>
      <p:regular r:id="rId26"/>
    </p:embeddedFont>
    <p:embeddedFont>
      <p:font typeface="Poppins Heavy Italics" charset="1" panose="00000A00000000000000"/>
      <p:regular r:id="rId27"/>
    </p:embeddedFont>
    <p:embeddedFont>
      <p:font typeface="Open Sans" charset="1" panose="020B0606030504020204"/>
      <p:regular r:id="rId28"/>
    </p:embeddedFont>
    <p:embeddedFont>
      <p:font typeface="Open Sans Bold" charset="1" panose="020B0806030504020204"/>
      <p:regular r:id="rId29"/>
    </p:embeddedFont>
    <p:embeddedFont>
      <p:font typeface="Open Sans Italics" charset="1" panose="020B0606030504020204"/>
      <p:regular r:id="rId30"/>
    </p:embeddedFont>
    <p:embeddedFont>
      <p:font typeface="Open Sans Bold Italics" charset="1" panose="020B0806030504020204"/>
      <p:regular r:id="rId31"/>
    </p:embeddedFont>
    <p:embeddedFont>
      <p:font typeface="Open Sans Light" charset="1" panose="020B0306030504020204"/>
      <p:regular r:id="rId32"/>
    </p:embeddedFont>
    <p:embeddedFont>
      <p:font typeface="Open Sans Light Italics" charset="1" panose="020B0306030504020204"/>
      <p:regular r:id="rId33"/>
    </p:embeddedFont>
    <p:embeddedFont>
      <p:font typeface="Open Sans Ultra-Bold" charset="1" panose="00000000000000000000"/>
      <p:regular r:id="rId34"/>
    </p:embeddedFont>
    <p:embeddedFont>
      <p:font typeface="Open Sans Ultra-Bold Italics" charset="1" panose="000000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slides/slide19.xml" Type="http://schemas.openxmlformats.org/officeDocument/2006/relationships/slide"/><Relationship Id="rId55" Target="slides/slide20.xml" Type="http://schemas.openxmlformats.org/officeDocument/2006/relationships/slide"/><Relationship Id="rId56" Target="slides/slide21.xml" Type="http://schemas.openxmlformats.org/officeDocument/2006/relationships/slide"/><Relationship Id="rId57" Target="slides/slide22.xml" Type="http://schemas.openxmlformats.org/officeDocument/2006/relationships/slide"/><Relationship Id="rId58" Target="slides/slide23.xml" Type="http://schemas.openxmlformats.org/officeDocument/2006/relationships/slide"/><Relationship Id="rId59" Target="slides/slide24.xml" Type="http://schemas.openxmlformats.org/officeDocument/2006/relationships/slide"/><Relationship Id="rId6" Target="fonts/font6.fntdata" Type="http://schemas.openxmlformats.org/officeDocument/2006/relationships/font"/><Relationship Id="rId60" Target="slides/slide25.xml" Type="http://schemas.openxmlformats.org/officeDocument/2006/relationships/slide"/><Relationship Id="rId61" Target="slides/slide26.xml" Type="http://schemas.openxmlformats.org/officeDocument/2006/relationships/slide"/><Relationship Id="rId62" Target="slides/slide27.xml" Type="http://schemas.openxmlformats.org/officeDocument/2006/relationships/slide"/><Relationship Id="rId63" Target="slides/slide28.xml" Type="http://schemas.openxmlformats.org/officeDocument/2006/relationships/slide"/><Relationship Id="rId64" Target="slides/slide2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 Id="rId8" Target="../media/image4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5.png" Type="http://schemas.openxmlformats.org/officeDocument/2006/relationships/image"/><Relationship Id="rId7" Target="../media/image5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7.png" Type="http://schemas.openxmlformats.org/officeDocument/2006/relationships/image"/><Relationship Id="rId7" Target="../media/image5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11.png" Type="http://schemas.openxmlformats.org/officeDocument/2006/relationships/image"/><Relationship Id="rId9"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3.png" Type="http://schemas.openxmlformats.org/officeDocument/2006/relationships/image"/><Relationship Id="rId7" Target="../media/image1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684811" y="607952"/>
            <a:ext cx="2993353" cy="870896"/>
            <a:chOff x="0" y="0"/>
            <a:chExt cx="2269857" cy="660400"/>
          </a:xfrm>
        </p:grpSpPr>
        <p:sp>
          <p:nvSpPr>
            <p:cNvPr name="Freeform 4" id="4"/>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alpha val="80000"/>
              </a:srgbClr>
            </a:solidFill>
          </p:spPr>
        </p:sp>
      </p:grpSp>
      <p:sp>
        <p:nvSpPr>
          <p:cNvPr name="Freeform 5" id="5"/>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7461777" y="7605853"/>
            <a:ext cx="1652447" cy="1652447"/>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8" id="8"/>
          <p:cNvGrpSpPr/>
          <p:nvPr/>
        </p:nvGrpSpPr>
        <p:grpSpPr>
          <a:xfrm rot="0">
            <a:off x="-1403974" y="-1480833"/>
            <a:ext cx="4177570" cy="417757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10" id="10"/>
          <p:cNvSpPr txBox="true"/>
          <p:nvPr/>
        </p:nvSpPr>
        <p:spPr>
          <a:xfrm rot="0">
            <a:off x="1231177" y="2855631"/>
            <a:ext cx="16230600" cy="4242363"/>
          </a:xfrm>
          <a:prstGeom prst="rect">
            <a:avLst/>
          </a:prstGeom>
        </p:spPr>
        <p:txBody>
          <a:bodyPr anchor="t" rtlCol="false" tIns="0" lIns="0" bIns="0" rIns="0">
            <a:spAutoFit/>
          </a:bodyPr>
          <a:lstStyle/>
          <a:p>
            <a:pPr algn="ctr">
              <a:lnSpc>
                <a:spcPts val="16593"/>
              </a:lnSpc>
            </a:pPr>
            <a:r>
              <a:rPr lang="en-US" sz="11852">
                <a:solidFill>
                  <a:srgbClr val="FFFFFF"/>
                </a:solidFill>
                <a:latin typeface="Poppins"/>
              </a:rPr>
              <a:t>RAPPORT PROJET </a:t>
            </a:r>
          </a:p>
          <a:p>
            <a:pPr algn="ctr">
              <a:lnSpc>
                <a:spcPts val="16593"/>
              </a:lnSpc>
              <a:spcBef>
                <a:spcPct val="0"/>
              </a:spcBef>
            </a:pPr>
            <a:r>
              <a:rPr lang="en-US" sz="11852">
                <a:solidFill>
                  <a:srgbClr val="FFFFFF"/>
                </a:solidFill>
                <a:latin typeface="Poppins"/>
              </a:rPr>
              <a:t>PWEB </a:t>
            </a:r>
          </a:p>
        </p:txBody>
      </p:sp>
      <p:sp>
        <p:nvSpPr>
          <p:cNvPr name="Freeform 11" id="11"/>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5">
              <a:alphaModFix amt="6999"/>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7">
              <a:alphaModFix amt="6999"/>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910734" y="688717"/>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385281" y="1702697"/>
            <a:ext cx="9479808" cy="7057783"/>
          </a:xfrm>
          <a:custGeom>
            <a:avLst/>
            <a:gdLst/>
            <a:ahLst/>
            <a:cxnLst/>
            <a:rect r="r" b="b" t="t" l="l"/>
            <a:pathLst>
              <a:path h="7057783" w="9479808">
                <a:moveTo>
                  <a:pt x="0" y="0"/>
                </a:moveTo>
                <a:lnTo>
                  <a:pt x="9479809" y="0"/>
                </a:lnTo>
                <a:lnTo>
                  <a:pt x="9479809" y="7057782"/>
                </a:lnTo>
                <a:lnTo>
                  <a:pt x="0" y="7057782"/>
                </a:lnTo>
                <a:lnTo>
                  <a:pt x="0" y="0"/>
                </a:lnTo>
                <a:close/>
              </a:path>
            </a:pathLst>
          </a:custGeom>
          <a:blipFill>
            <a:blip r:embed="rId6"/>
            <a:stretch>
              <a:fillRect l="0" t="0" r="0" b="0"/>
            </a:stretch>
          </a:blipFill>
        </p:spPr>
      </p:sp>
      <p:sp>
        <p:nvSpPr>
          <p:cNvPr name="TextBox 9" id="9"/>
          <p:cNvSpPr txBox="true"/>
          <p:nvPr/>
        </p:nvSpPr>
        <p:spPr>
          <a:xfrm rot="0">
            <a:off x="10544198" y="745180"/>
            <a:ext cx="7576320" cy="1748155"/>
          </a:xfrm>
          <a:prstGeom prst="rect">
            <a:avLst/>
          </a:prstGeom>
        </p:spPr>
        <p:txBody>
          <a:bodyPr anchor="t" rtlCol="false" tIns="0" lIns="0" bIns="0" rIns="0">
            <a:spAutoFit/>
          </a:bodyPr>
          <a:lstStyle/>
          <a:p>
            <a:pPr>
              <a:lnSpc>
                <a:spcPts val="6709"/>
              </a:lnSpc>
            </a:pPr>
            <a:r>
              <a:rPr lang="en-US" sz="5499">
                <a:solidFill>
                  <a:srgbClr val="FFFFFF"/>
                </a:solidFill>
                <a:latin typeface="Poppins"/>
              </a:rPr>
              <a:t>LES PAGES D’NISCRIPTION</a:t>
            </a:r>
          </a:p>
        </p:txBody>
      </p:sp>
      <p:sp>
        <p:nvSpPr>
          <p:cNvPr name="TextBox 10" id="10"/>
          <p:cNvSpPr txBox="true"/>
          <p:nvPr/>
        </p:nvSpPr>
        <p:spPr>
          <a:xfrm rot="0">
            <a:off x="10544198" y="2813846"/>
            <a:ext cx="6268537" cy="3946526"/>
          </a:xfrm>
          <a:prstGeom prst="rect">
            <a:avLst/>
          </a:prstGeom>
        </p:spPr>
        <p:txBody>
          <a:bodyPr anchor="t" rtlCol="false" tIns="0" lIns="0" bIns="0" rIns="0">
            <a:spAutoFit/>
          </a:bodyPr>
          <a:lstStyle/>
          <a:p>
            <a:pPr algn="just">
              <a:lnSpc>
                <a:spcPts val="3499"/>
              </a:lnSpc>
            </a:pPr>
            <a:r>
              <a:rPr lang="en-US" sz="2499" spc="44">
                <a:solidFill>
                  <a:srgbClr val="E14761"/>
                </a:solidFill>
                <a:latin typeface="Poppins"/>
              </a:rPr>
              <a:t>2) le controle de mdp et confirm pass</a:t>
            </a:r>
          </a:p>
          <a:p>
            <a:pPr algn="just">
              <a:lnSpc>
                <a:spcPts val="3499"/>
              </a:lnSpc>
            </a:pPr>
            <a:r>
              <a:rPr lang="en-US" sz="2499" spc="44">
                <a:solidFill>
                  <a:srgbClr val="FFFFFF"/>
                </a:solidFill>
                <a:latin typeface="Poppins"/>
              </a:rPr>
              <a:t>l’utilisateur doit saisir un mot de passe le champ ne doit pas etre vide et avec une expression réguliaire il doit être composé de 8 chiffre et finissant par $ ou # </a:t>
            </a:r>
          </a:p>
          <a:p>
            <a:pPr algn="just">
              <a:lnSpc>
                <a:spcPts val="3499"/>
              </a:lnSpc>
              <a:spcBef>
                <a:spcPct val="0"/>
              </a:spcBef>
            </a:pPr>
            <a:r>
              <a:rPr lang="en-US" sz="2499" spc="44">
                <a:solidFill>
                  <a:srgbClr val="FFFFFF"/>
                </a:solidFill>
                <a:latin typeface="Poppins"/>
              </a:rPr>
              <a:t>pour le controle de confirm pass elle  doit etre la meme chaine de caractere que le champ du mdp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910734" y="688717"/>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210143" y="315677"/>
            <a:ext cx="7933890" cy="5176230"/>
          </a:xfrm>
          <a:custGeom>
            <a:avLst/>
            <a:gdLst/>
            <a:ahLst/>
            <a:cxnLst/>
            <a:rect r="r" b="b" t="t" l="l"/>
            <a:pathLst>
              <a:path h="5176230" w="7933890">
                <a:moveTo>
                  <a:pt x="0" y="0"/>
                </a:moveTo>
                <a:lnTo>
                  <a:pt x="7933890" y="0"/>
                </a:lnTo>
                <a:lnTo>
                  <a:pt x="7933890" y="5176230"/>
                </a:lnTo>
                <a:lnTo>
                  <a:pt x="0" y="5176230"/>
                </a:lnTo>
                <a:lnTo>
                  <a:pt x="0" y="0"/>
                </a:lnTo>
                <a:close/>
              </a:path>
            </a:pathLst>
          </a:custGeom>
          <a:blipFill>
            <a:blip r:embed="rId6"/>
            <a:stretch>
              <a:fillRect l="0" t="0" r="0" b="0"/>
            </a:stretch>
          </a:blipFill>
        </p:spPr>
      </p:sp>
      <p:sp>
        <p:nvSpPr>
          <p:cNvPr name="Freeform 9" id="9"/>
          <p:cNvSpPr/>
          <p:nvPr/>
        </p:nvSpPr>
        <p:spPr>
          <a:xfrm flipH="false" flipV="false" rot="0">
            <a:off x="210143" y="5370990"/>
            <a:ext cx="7136187" cy="4831420"/>
          </a:xfrm>
          <a:custGeom>
            <a:avLst/>
            <a:gdLst/>
            <a:ahLst/>
            <a:cxnLst/>
            <a:rect r="r" b="b" t="t" l="l"/>
            <a:pathLst>
              <a:path h="4831420" w="7136187">
                <a:moveTo>
                  <a:pt x="0" y="0"/>
                </a:moveTo>
                <a:lnTo>
                  <a:pt x="7136187" y="0"/>
                </a:lnTo>
                <a:lnTo>
                  <a:pt x="7136187" y="4831421"/>
                </a:lnTo>
                <a:lnTo>
                  <a:pt x="0" y="4831421"/>
                </a:lnTo>
                <a:lnTo>
                  <a:pt x="0" y="0"/>
                </a:lnTo>
                <a:close/>
              </a:path>
            </a:pathLst>
          </a:custGeom>
          <a:blipFill>
            <a:blip r:embed="rId7"/>
            <a:stretch>
              <a:fillRect l="0" t="0" r="0" b="0"/>
            </a:stretch>
          </a:blipFill>
        </p:spPr>
      </p:sp>
      <p:sp>
        <p:nvSpPr>
          <p:cNvPr name="Freeform 10" id="10"/>
          <p:cNvSpPr/>
          <p:nvPr/>
        </p:nvSpPr>
        <p:spPr>
          <a:xfrm flipH="false" flipV="false" rot="0">
            <a:off x="7346330" y="6747869"/>
            <a:ext cx="8789933" cy="3403419"/>
          </a:xfrm>
          <a:custGeom>
            <a:avLst/>
            <a:gdLst/>
            <a:ahLst/>
            <a:cxnLst/>
            <a:rect r="r" b="b" t="t" l="l"/>
            <a:pathLst>
              <a:path h="3403419" w="8789933">
                <a:moveTo>
                  <a:pt x="0" y="0"/>
                </a:moveTo>
                <a:lnTo>
                  <a:pt x="8789933" y="0"/>
                </a:lnTo>
                <a:lnTo>
                  <a:pt x="8789933" y="3403419"/>
                </a:lnTo>
                <a:lnTo>
                  <a:pt x="0" y="3403419"/>
                </a:lnTo>
                <a:lnTo>
                  <a:pt x="0" y="0"/>
                </a:lnTo>
                <a:close/>
              </a:path>
            </a:pathLst>
          </a:custGeom>
          <a:blipFill>
            <a:blip r:embed="rId8"/>
            <a:stretch>
              <a:fillRect l="0" t="0" r="0" b="0"/>
            </a:stretch>
          </a:blipFill>
        </p:spPr>
      </p:sp>
      <p:sp>
        <p:nvSpPr>
          <p:cNvPr name="TextBox 11" id="11"/>
          <p:cNvSpPr txBox="true"/>
          <p:nvPr/>
        </p:nvSpPr>
        <p:spPr>
          <a:xfrm rot="0">
            <a:off x="10544198" y="745180"/>
            <a:ext cx="7576320" cy="1748155"/>
          </a:xfrm>
          <a:prstGeom prst="rect">
            <a:avLst/>
          </a:prstGeom>
        </p:spPr>
        <p:txBody>
          <a:bodyPr anchor="t" rtlCol="false" tIns="0" lIns="0" bIns="0" rIns="0">
            <a:spAutoFit/>
          </a:bodyPr>
          <a:lstStyle/>
          <a:p>
            <a:pPr>
              <a:lnSpc>
                <a:spcPts val="6709"/>
              </a:lnSpc>
            </a:pPr>
            <a:r>
              <a:rPr lang="en-US" sz="5499">
                <a:solidFill>
                  <a:srgbClr val="FFFFFF"/>
                </a:solidFill>
                <a:latin typeface="Poppins"/>
              </a:rPr>
              <a:t>LES PAGES D’NISCRIPTION</a:t>
            </a:r>
          </a:p>
        </p:txBody>
      </p:sp>
      <p:sp>
        <p:nvSpPr>
          <p:cNvPr name="TextBox 12" id="12"/>
          <p:cNvSpPr txBox="true"/>
          <p:nvPr/>
        </p:nvSpPr>
        <p:spPr>
          <a:xfrm rot="0">
            <a:off x="10544198" y="2813846"/>
            <a:ext cx="6268537" cy="4384676"/>
          </a:xfrm>
          <a:prstGeom prst="rect">
            <a:avLst/>
          </a:prstGeom>
        </p:spPr>
        <p:txBody>
          <a:bodyPr anchor="t" rtlCol="false" tIns="0" lIns="0" bIns="0" rIns="0">
            <a:spAutoFit/>
          </a:bodyPr>
          <a:lstStyle/>
          <a:p>
            <a:pPr algn="just">
              <a:lnSpc>
                <a:spcPts val="3499"/>
              </a:lnSpc>
            </a:pPr>
            <a:r>
              <a:rPr lang="en-US" sz="2499" spc="44">
                <a:solidFill>
                  <a:srgbClr val="E14761"/>
                </a:solidFill>
                <a:latin typeface="Poppins"/>
              </a:rPr>
              <a:t>3) le controle du reste des champs :</a:t>
            </a:r>
          </a:p>
          <a:p>
            <a:pPr algn="just">
              <a:lnSpc>
                <a:spcPts val="3499"/>
              </a:lnSpc>
            </a:pPr>
            <a:r>
              <a:rPr lang="en-US" sz="2499" spc="44">
                <a:solidFill>
                  <a:srgbClr val="FFFFFF"/>
                </a:solidFill>
                <a:latin typeface="Poppins"/>
              </a:rPr>
              <a:t>c‘est le même presque grace au expression régulière </a:t>
            </a:r>
          </a:p>
          <a:p>
            <a:pPr algn="just">
              <a:lnSpc>
                <a:spcPts val="3499"/>
              </a:lnSpc>
            </a:pPr>
            <a:r>
              <a:rPr lang="en-US" sz="2499" spc="44">
                <a:solidFill>
                  <a:srgbClr val="FFFFFF"/>
                </a:solidFill>
                <a:latin typeface="Poppins"/>
              </a:rPr>
              <a:t>pour le nom et le prénom c’est qu’elle doit être une chaine de caractères et ne dépasse pas 10 caractères </a:t>
            </a:r>
          </a:p>
          <a:p>
            <a:pPr algn="just">
              <a:lnSpc>
                <a:spcPts val="3499"/>
              </a:lnSpc>
            </a:pPr>
            <a:r>
              <a:rPr lang="en-US" sz="2499" spc="44">
                <a:solidFill>
                  <a:srgbClr val="FFFFFF"/>
                </a:solidFill>
                <a:latin typeface="Poppins"/>
              </a:rPr>
              <a:t>pour numéro de registre un contrôle et l’email aussi </a:t>
            </a:r>
          </a:p>
          <a:p>
            <a:pPr algn="just">
              <a:lnSpc>
                <a:spcPts val="3499"/>
              </a:lnSpc>
              <a:spcBef>
                <a:spcPct val="0"/>
              </a:spcBef>
            </a:pPr>
            <a:r>
              <a:rPr lang="en-US" sz="2499" spc="44">
                <a:solidFill>
                  <a:srgbClr val="FFFFFF"/>
                </a:solidFill>
                <a:latin typeface="Poppins"/>
              </a:rPr>
              <a:t>et pour le cin il doit être composé de 8 nombres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910734" y="688717"/>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311848" y="2131323"/>
            <a:ext cx="9860026" cy="6729380"/>
          </a:xfrm>
          <a:custGeom>
            <a:avLst/>
            <a:gdLst/>
            <a:ahLst/>
            <a:cxnLst/>
            <a:rect r="r" b="b" t="t" l="l"/>
            <a:pathLst>
              <a:path h="6729380" w="9860026">
                <a:moveTo>
                  <a:pt x="0" y="0"/>
                </a:moveTo>
                <a:lnTo>
                  <a:pt x="9860026" y="0"/>
                </a:lnTo>
                <a:lnTo>
                  <a:pt x="9860026" y="6729380"/>
                </a:lnTo>
                <a:lnTo>
                  <a:pt x="0" y="6729380"/>
                </a:lnTo>
                <a:lnTo>
                  <a:pt x="0" y="0"/>
                </a:lnTo>
                <a:close/>
              </a:path>
            </a:pathLst>
          </a:custGeom>
          <a:blipFill>
            <a:blip r:embed="rId6"/>
            <a:stretch>
              <a:fillRect l="0" t="0" r="0" b="0"/>
            </a:stretch>
          </a:blipFill>
        </p:spPr>
      </p:sp>
      <p:sp>
        <p:nvSpPr>
          <p:cNvPr name="TextBox 9" id="9"/>
          <p:cNvSpPr txBox="true"/>
          <p:nvPr/>
        </p:nvSpPr>
        <p:spPr>
          <a:xfrm rot="0">
            <a:off x="10544198" y="745180"/>
            <a:ext cx="7576320" cy="1748155"/>
          </a:xfrm>
          <a:prstGeom prst="rect">
            <a:avLst/>
          </a:prstGeom>
        </p:spPr>
        <p:txBody>
          <a:bodyPr anchor="t" rtlCol="false" tIns="0" lIns="0" bIns="0" rIns="0">
            <a:spAutoFit/>
          </a:bodyPr>
          <a:lstStyle/>
          <a:p>
            <a:pPr>
              <a:lnSpc>
                <a:spcPts val="6709"/>
              </a:lnSpc>
            </a:pPr>
            <a:r>
              <a:rPr lang="en-US" sz="5499">
                <a:solidFill>
                  <a:srgbClr val="FFFFFF"/>
                </a:solidFill>
                <a:latin typeface="Poppins"/>
              </a:rPr>
              <a:t>INSERTION D’UN NOUVEAU UTILISATEUR</a:t>
            </a:r>
          </a:p>
        </p:txBody>
      </p:sp>
      <p:sp>
        <p:nvSpPr>
          <p:cNvPr name="TextBox 10" id="10"/>
          <p:cNvSpPr txBox="true"/>
          <p:nvPr/>
        </p:nvSpPr>
        <p:spPr>
          <a:xfrm rot="0">
            <a:off x="10682557" y="2812757"/>
            <a:ext cx="6268537" cy="7013576"/>
          </a:xfrm>
          <a:prstGeom prst="rect">
            <a:avLst/>
          </a:prstGeom>
        </p:spPr>
        <p:txBody>
          <a:bodyPr anchor="t" rtlCol="false" tIns="0" lIns="0" bIns="0" rIns="0">
            <a:spAutoFit/>
          </a:bodyPr>
          <a:lstStyle/>
          <a:p>
            <a:pPr algn="just">
              <a:lnSpc>
                <a:spcPts val="3499"/>
              </a:lnSpc>
            </a:pPr>
            <a:r>
              <a:rPr lang="en-US" sz="2499" spc="44">
                <a:solidFill>
                  <a:srgbClr val="FFFFFF"/>
                </a:solidFill>
                <a:latin typeface="Poppins"/>
              </a:rPr>
              <a:t>Pour l‘insertion si tous les champ sont vérifié avec js on va inserer les données dans notre table premièrement récupérer les valeurs des champs puis les stocker dans des variables et pour ne pas confondre on utilise bindParam pour chaque variable pour assurer la bonne insertion de variable et pour l‘image tous les images sont stocker dans un dossier pics dans www on va les recuperer et l‘inserer dans la table comme type longblob et allez a la page login pour se connecter </a:t>
            </a:r>
          </a:p>
          <a:p>
            <a:pPr algn="just">
              <a:lnSpc>
                <a:spcPts val="3499"/>
              </a:lnSpc>
              <a:spcBef>
                <a:spcPct val="0"/>
              </a:spcBef>
            </a:pPr>
            <a:r>
              <a:rPr lang="en-US" sz="2499" spc="44">
                <a:solidFill>
                  <a:srgbClr val="FFFFFF"/>
                </a:solidFill>
                <a:latin typeface="Poppins"/>
              </a:rPr>
              <a:t>c‘est le meme traitement pour le capital risque.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910734" y="688717"/>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382425" y="1228732"/>
            <a:ext cx="8962462" cy="4593262"/>
          </a:xfrm>
          <a:custGeom>
            <a:avLst/>
            <a:gdLst/>
            <a:ahLst/>
            <a:cxnLst/>
            <a:rect r="r" b="b" t="t" l="l"/>
            <a:pathLst>
              <a:path h="4593262" w="8962462">
                <a:moveTo>
                  <a:pt x="0" y="0"/>
                </a:moveTo>
                <a:lnTo>
                  <a:pt x="8962462" y="0"/>
                </a:lnTo>
                <a:lnTo>
                  <a:pt x="8962462" y="4593262"/>
                </a:lnTo>
                <a:lnTo>
                  <a:pt x="0" y="4593262"/>
                </a:lnTo>
                <a:lnTo>
                  <a:pt x="0" y="0"/>
                </a:lnTo>
                <a:close/>
              </a:path>
            </a:pathLst>
          </a:custGeom>
          <a:blipFill>
            <a:blip r:embed="rId6"/>
            <a:stretch>
              <a:fillRect l="0" t="0" r="0" b="0"/>
            </a:stretch>
          </a:blipFill>
        </p:spPr>
      </p:sp>
      <p:sp>
        <p:nvSpPr>
          <p:cNvPr name="Freeform 9" id="9"/>
          <p:cNvSpPr/>
          <p:nvPr/>
        </p:nvSpPr>
        <p:spPr>
          <a:xfrm flipH="false" flipV="false" rot="0">
            <a:off x="382425" y="5950101"/>
            <a:ext cx="9103795" cy="3311505"/>
          </a:xfrm>
          <a:custGeom>
            <a:avLst/>
            <a:gdLst/>
            <a:ahLst/>
            <a:cxnLst/>
            <a:rect r="r" b="b" t="t" l="l"/>
            <a:pathLst>
              <a:path h="3311505" w="9103795">
                <a:moveTo>
                  <a:pt x="0" y="0"/>
                </a:moveTo>
                <a:lnTo>
                  <a:pt x="9103795" y="0"/>
                </a:lnTo>
                <a:lnTo>
                  <a:pt x="9103795" y="3311505"/>
                </a:lnTo>
                <a:lnTo>
                  <a:pt x="0" y="3311505"/>
                </a:lnTo>
                <a:lnTo>
                  <a:pt x="0" y="0"/>
                </a:lnTo>
                <a:close/>
              </a:path>
            </a:pathLst>
          </a:custGeom>
          <a:blipFill>
            <a:blip r:embed="rId7"/>
            <a:stretch>
              <a:fillRect l="0" t="0" r="0" b="0"/>
            </a:stretch>
          </a:blipFill>
        </p:spPr>
      </p:sp>
      <p:sp>
        <p:nvSpPr>
          <p:cNvPr name="TextBox 10" id="10"/>
          <p:cNvSpPr txBox="true"/>
          <p:nvPr/>
        </p:nvSpPr>
        <p:spPr>
          <a:xfrm rot="0">
            <a:off x="10544198" y="745180"/>
            <a:ext cx="7576320" cy="1748155"/>
          </a:xfrm>
          <a:prstGeom prst="rect">
            <a:avLst/>
          </a:prstGeom>
        </p:spPr>
        <p:txBody>
          <a:bodyPr anchor="t" rtlCol="false" tIns="0" lIns="0" bIns="0" rIns="0">
            <a:spAutoFit/>
          </a:bodyPr>
          <a:lstStyle/>
          <a:p>
            <a:pPr>
              <a:lnSpc>
                <a:spcPts val="6709"/>
              </a:lnSpc>
            </a:pPr>
            <a:r>
              <a:rPr lang="en-US" sz="5499">
                <a:solidFill>
                  <a:srgbClr val="FFFFFF"/>
                </a:solidFill>
                <a:latin typeface="Poppins"/>
              </a:rPr>
              <a:t>ESPACE CAPITAL RISQUE </a:t>
            </a:r>
          </a:p>
        </p:txBody>
      </p:sp>
      <p:sp>
        <p:nvSpPr>
          <p:cNvPr name="TextBox 11" id="11"/>
          <p:cNvSpPr txBox="true"/>
          <p:nvPr/>
        </p:nvSpPr>
        <p:spPr>
          <a:xfrm rot="0">
            <a:off x="10682557" y="2812757"/>
            <a:ext cx="6268537" cy="6137276"/>
          </a:xfrm>
          <a:prstGeom prst="rect">
            <a:avLst/>
          </a:prstGeom>
        </p:spPr>
        <p:txBody>
          <a:bodyPr anchor="t" rtlCol="false" tIns="0" lIns="0" bIns="0" rIns="0">
            <a:spAutoFit/>
          </a:bodyPr>
          <a:lstStyle/>
          <a:p>
            <a:pPr algn="just">
              <a:lnSpc>
                <a:spcPts val="3499"/>
              </a:lnSpc>
            </a:pPr>
            <a:r>
              <a:rPr lang="en-US" sz="2499" spc="44">
                <a:solidFill>
                  <a:srgbClr val="FFFFFF"/>
                </a:solidFill>
                <a:latin typeface="Poppins"/>
              </a:rPr>
              <a:t>Maintenant on va passer à l‘espace du capital risque et les fonctionnalités qu‘il peux faire  par défaut la page s‘affiche sur la partie de financer un projet il peut suivre les etapes pour l‘achat en cliquant sur editer ou choisir une des lien en haut pour faire une autre chose </a:t>
            </a:r>
          </a:p>
          <a:p>
            <a:pPr algn="just">
              <a:lnSpc>
                <a:spcPts val="3499"/>
              </a:lnSpc>
              <a:spcBef>
                <a:spcPct val="0"/>
              </a:spcBef>
            </a:pPr>
            <a:r>
              <a:rPr lang="en-US" sz="2499" spc="44">
                <a:solidFill>
                  <a:srgbClr val="FFFFFF"/>
                </a:solidFill>
                <a:latin typeface="Poppins"/>
              </a:rPr>
              <a:t>si il veux continuer l‘achat d‘action il doit choisir l‘id du  projet souhaité pour voir ces details qui vont etre figuré au dessous lorsqu‘il clique sur editer comme il peut de deconnecter a tous moment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910734" y="688717"/>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452530" y="1619772"/>
            <a:ext cx="9286753" cy="297950"/>
          </a:xfrm>
          <a:custGeom>
            <a:avLst/>
            <a:gdLst/>
            <a:ahLst/>
            <a:cxnLst/>
            <a:rect r="r" b="b" t="t" l="l"/>
            <a:pathLst>
              <a:path h="297950" w="9286753">
                <a:moveTo>
                  <a:pt x="0" y="0"/>
                </a:moveTo>
                <a:lnTo>
                  <a:pt x="9286753" y="0"/>
                </a:lnTo>
                <a:lnTo>
                  <a:pt x="9286753" y="297950"/>
                </a:lnTo>
                <a:lnTo>
                  <a:pt x="0" y="297950"/>
                </a:lnTo>
                <a:lnTo>
                  <a:pt x="0" y="0"/>
                </a:lnTo>
                <a:close/>
              </a:path>
            </a:pathLst>
          </a:custGeom>
          <a:blipFill>
            <a:blip r:embed="rId6"/>
            <a:stretch>
              <a:fillRect l="0" t="0" r="0" b="0"/>
            </a:stretch>
          </a:blipFill>
        </p:spPr>
      </p:sp>
      <p:sp>
        <p:nvSpPr>
          <p:cNvPr name="Freeform 9" id="9"/>
          <p:cNvSpPr/>
          <p:nvPr/>
        </p:nvSpPr>
        <p:spPr>
          <a:xfrm flipH="false" flipV="false" rot="0">
            <a:off x="265396" y="2493335"/>
            <a:ext cx="9661022" cy="3707417"/>
          </a:xfrm>
          <a:custGeom>
            <a:avLst/>
            <a:gdLst/>
            <a:ahLst/>
            <a:cxnLst/>
            <a:rect r="r" b="b" t="t" l="l"/>
            <a:pathLst>
              <a:path h="3707417" w="9661022">
                <a:moveTo>
                  <a:pt x="0" y="0"/>
                </a:moveTo>
                <a:lnTo>
                  <a:pt x="9661021" y="0"/>
                </a:lnTo>
                <a:lnTo>
                  <a:pt x="9661021" y="3707417"/>
                </a:lnTo>
                <a:lnTo>
                  <a:pt x="0" y="3707417"/>
                </a:lnTo>
                <a:lnTo>
                  <a:pt x="0" y="0"/>
                </a:lnTo>
                <a:close/>
              </a:path>
            </a:pathLst>
          </a:custGeom>
          <a:blipFill>
            <a:blip r:embed="rId7"/>
            <a:stretch>
              <a:fillRect l="0" t="0" r="0" b="0"/>
            </a:stretch>
          </a:blipFill>
        </p:spPr>
      </p:sp>
      <p:sp>
        <p:nvSpPr>
          <p:cNvPr name="Freeform 10" id="10"/>
          <p:cNvSpPr/>
          <p:nvPr/>
        </p:nvSpPr>
        <p:spPr>
          <a:xfrm flipH="false" flipV="false" rot="0">
            <a:off x="358963" y="7120096"/>
            <a:ext cx="9473887" cy="1239500"/>
          </a:xfrm>
          <a:custGeom>
            <a:avLst/>
            <a:gdLst/>
            <a:ahLst/>
            <a:cxnLst/>
            <a:rect r="r" b="b" t="t" l="l"/>
            <a:pathLst>
              <a:path h="1239500" w="9473887">
                <a:moveTo>
                  <a:pt x="0" y="0"/>
                </a:moveTo>
                <a:lnTo>
                  <a:pt x="9473887" y="0"/>
                </a:lnTo>
                <a:lnTo>
                  <a:pt x="9473887" y="1239500"/>
                </a:lnTo>
                <a:lnTo>
                  <a:pt x="0" y="1239500"/>
                </a:lnTo>
                <a:lnTo>
                  <a:pt x="0" y="0"/>
                </a:lnTo>
                <a:close/>
              </a:path>
            </a:pathLst>
          </a:custGeom>
          <a:blipFill>
            <a:blip r:embed="rId8"/>
            <a:stretch>
              <a:fillRect l="0" t="0" r="0" b="0"/>
            </a:stretch>
          </a:blipFill>
        </p:spPr>
      </p:sp>
      <p:sp>
        <p:nvSpPr>
          <p:cNvPr name="Freeform 11" id="11"/>
          <p:cNvSpPr/>
          <p:nvPr/>
        </p:nvSpPr>
        <p:spPr>
          <a:xfrm flipH="false" flipV="false" rot="0">
            <a:off x="10340246" y="7225179"/>
            <a:ext cx="6614134" cy="2413795"/>
          </a:xfrm>
          <a:custGeom>
            <a:avLst/>
            <a:gdLst/>
            <a:ahLst/>
            <a:cxnLst/>
            <a:rect r="r" b="b" t="t" l="l"/>
            <a:pathLst>
              <a:path h="2413795" w="6614134">
                <a:moveTo>
                  <a:pt x="0" y="0"/>
                </a:moveTo>
                <a:lnTo>
                  <a:pt x="6614134" y="0"/>
                </a:lnTo>
                <a:lnTo>
                  <a:pt x="6614134" y="2413795"/>
                </a:lnTo>
                <a:lnTo>
                  <a:pt x="0" y="2413795"/>
                </a:lnTo>
                <a:lnTo>
                  <a:pt x="0" y="0"/>
                </a:lnTo>
                <a:close/>
              </a:path>
            </a:pathLst>
          </a:custGeom>
          <a:blipFill>
            <a:blip r:embed="rId9"/>
            <a:stretch>
              <a:fillRect l="0" t="0" r="0" b="0"/>
            </a:stretch>
          </a:blipFill>
        </p:spPr>
      </p:sp>
      <p:sp>
        <p:nvSpPr>
          <p:cNvPr name="TextBox 12" id="12"/>
          <p:cNvSpPr txBox="true"/>
          <p:nvPr/>
        </p:nvSpPr>
        <p:spPr>
          <a:xfrm rot="0">
            <a:off x="10544198" y="745180"/>
            <a:ext cx="7576320" cy="1748155"/>
          </a:xfrm>
          <a:prstGeom prst="rect">
            <a:avLst/>
          </a:prstGeom>
        </p:spPr>
        <p:txBody>
          <a:bodyPr anchor="t" rtlCol="false" tIns="0" lIns="0" bIns="0" rIns="0">
            <a:spAutoFit/>
          </a:bodyPr>
          <a:lstStyle/>
          <a:p>
            <a:pPr>
              <a:lnSpc>
                <a:spcPts val="6709"/>
              </a:lnSpc>
            </a:pPr>
            <a:r>
              <a:rPr lang="en-US" sz="5499">
                <a:solidFill>
                  <a:srgbClr val="FFFFFF"/>
                </a:solidFill>
                <a:latin typeface="Poppins"/>
              </a:rPr>
              <a:t>ESPACE CAPITAL RISQUE </a:t>
            </a:r>
          </a:p>
        </p:txBody>
      </p:sp>
      <p:sp>
        <p:nvSpPr>
          <p:cNvPr name="TextBox 13" id="13"/>
          <p:cNvSpPr txBox="true"/>
          <p:nvPr/>
        </p:nvSpPr>
        <p:spPr>
          <a:xfrm rot="0">
            <a:off x="10682557" y="2812757"/>
            <a:ext cx="6268537" cy="3946526"/>
          </a:xfrm>
          <a:prstGeom prst="rect">
            <a:avLst/>
          </a:prstGeom>
        </p:spPr>
        <p:txBody>
          <a:bodyPr anchor="t" rtlCol="false" tIns="0" lIns="0" bIns="0" rIns="0">
            <a:spAutoFit/>
          </a:bodyPr>
          <a:lstStyle/>
          <a:p>
            <a:pPr algn="just">
              <a:lnSpc>
                <a:spcPts val="3499"/>
              </a:lnSpc>
            </a:pPr>
            <a:r>
              <a:rPr lang="en-US" sz="2499" spc="44">
                <a:solidFill>
                  <a:srgbClr val="FFFFFF"/>
                </a:solidFill>
                <a:latin typeface="Poppins"/>
              </a:rPr>
              <a:t>on va prendre un exemple  d’exuction d’achat avec madame saidi yasmine d’id 20 elle va acheter 200 actions des 600 actions disponibles elle va cliquer sur le bouton suivre achat et saisir le nombre d’actions souhaité </a:t>
            </a:r>
          </a:p>
          <a:p>
            <a:pPr algn="just">
              <a:lnSpc>
                <a:spcPts val="3499"/>
              </a:lnSpc>
              <a:spcBef>
                <a:spcPct val="0"/>
              </a:spcBef>
            </a:pPr>
            <a:r>
              <a:rPr lang="en-US" sz="2499" spc="44">
                <a:solidFill>
                  <a:srgbClr val="FFFFFF"/>
                </a:solidFill>
                <a:latin typeface="Poppins"/>
              </a:rPr>
              <a:t>pour le controle de ce champs j’ai utiliser un code js pour un message d’alerte si le champs et vide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910734" y="688717"/>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206371" y="276361"/>
            <a:ext cx="9056572" cy="4433946"/>
          </a:xfrm>
          <a:custGeom>
            <a:avLst/>
            <a:gdLst/>
            <a:ahLst/>
            <a:cxnLst/>
            <a:rect r="r" b="b" t="t" l="l"/>
            <a:pathLst>
              <a:path h="4433946" w="9056572">
                <a:moveTo>
                  <a:pt x="0" y="0"/>
                </a:moveTo>
                <a:lnTo>
                  <a:pt x="9056571" y="0"/>
                </a:lnTo>
                <a:lnTo>
                  <a:pt x="9056571" y="4433947"/>
                </a:lnTo>
                <a:lnTo>
                  <a:pt x="0" y="4433947"/>
                </a:lnTo>
                <a:lnTo>
                  <a:pt x="0" y="0"/>
                </a:lnTo>
                <a:close/>
              </a:path>
            </a:pathLst>
          </a:custGeom>
          <a:blipFill>
            <a:blip r:embed="rId6"/>
            <a:stretch>
              <a:fillRect l="0" t="0" r="0" b="0"/>
            </a:stretch>
          </a:blipFill>
        </p:spPr>
      </p:sp>
      <p:sp>
        <p:nvSpPr>
          <p:cNvPr name="Freeform 9" id="9"/>
          <p:cNvSpPr/>
          <p:nvPr/>
        </p:nvSpPr>
        <p:spPr>
          <a:xfrm flipH="false" flipV="false" rot="0">
            <a:off x="676285" y="4855575"/>
            <a:ext cx="7816704" cy="3784588"/>
          </a:xfrm>
          <a:custGeom>
            <a:avLst/>
            <a:gdLst/>
            <a:ahLst/>
            <a:cxnLst/>
            <a:rect r="r" b="b" t="t" l="l"/>
            <a:pathLst>
              <a:path h="3784588" w="7816704">
                <a:moveTo>
                  <a:pt x="0" y="0"/>
                </a:moveTo>
                <a:lnTo>
                  <a:pt x="7816705" y="0"/>
                </a:lnTo>
                <a:lnTo>
                  <a:pt x="7816705" y="3784588"/>
                </a:lnTo>
                <a:lnTo>
                  <a:pt x="0" y="3784588"/>
                </a:lnTo>
                <a:lnTo>
                  <a:pt x="0" y="0"/>
                </a:lnTo>
                <a:close/>
              </a:path>
            </a:pathLst>
          </a:custGeom>
          <a:blipFill>
            <a:blip r:embed="rId7"/>
            <a:stretch>
              <a:fillRect l="0" t="0" r="0" b="0"/>
            </a:stretch>
          </a:blipFill>
        </p:spPr>
      </p:sp>
      <p:sp>
        <p:nvSpPr>
          <p:cNvPr name="Freeform 10" id="10"/>
          <p:cNvSpPr/>
          <p:nvPr/>
        </p:nvSpPr>
        <p:spPr>
          <a:xfrm flipH="false" flipV="false" rot="0">
            <a:off x="1124843" y="8783038"/>
            <a:ext cx="6919589" cy="1001132"/>
          </a:xfrm>
          <a:custGeom>
            <a:avLst/>
            <a:gdLst/>
            <a:ahLst/>
            <a:cxnLst/>
            <a:rect r="r" b="b" t="t" l="l"/>
            <a:pathLst>
              <a:path h="1001132" w="6919589">
                <a:moveTo>
                  <a:pt x="0" y="0"/>
                </a:moveTo>
                <a:lnTo>
                  <a:pt x="6919589" y="0"/>
                </a:lnTo>
                <a:lnTo>
                  <a:pt x="6919589" y="1001132"/>
                </a:lnTo>
                <a:lnTo>
                  <a:pt x="0" y="1001132"/>
                </a:lnTo>
                <a:lnTo>
                  <a:pt x="0" y="0"/>
                </a:lnTo>
                <a:close/>
              </a:path>
            </a:pathLst>
          </a:custGeom>
          <a:blipFill>
            <a:blip r:embed="rId8"/>
            <a:stretch>
              <a:fillRect l="0" t="0" r="0" b="0"/>
            </a:stretch>
          </a:blipFill>
        </p:spPr>
      </p:sp>
      <p:sp>
        <p:nvSpPr>
          <p:cNvPr name="TextBox 11" id="11"/>
          <p:cNvSpPr txBox="true"/>
          <p:nvPr/>
        </p:nvSpPr>
        <p:spPr>
          <a:xfrm rot="0">
            <a:off x="10544198" y="745180"/>
            <a:ext cx="7576320" cy="1748155"/>
          </a:xfrm>
          <a:prstGeom prst="rect">
            <a:avLst/>
          </a:prstGeom>
        </p:spPr>
        <p:txBody>
          <a:bodyPr anchor="t" rtlCol="false" tIns="0" lIns="0" bIns="0" rIns="0">
            <a:spAutoFit/>
          </a:bodyPr>
          <a:lstStyle/>
          <a:p>
            <a:pPr>
              <a:lnSpc>
                <a:spcPts val="6709"/>
              </a:lnSpc>
            </a:pPr>
            <a:r>
              <a:rPr lang="en-US" sz="5499">
                <a:solidFill>
                  <a:srgbClr val="FFFFFF"/>
                </a:solidFill>
                <a:latin typeface="Poppins"/>
              </a:rPr>
              <a:t>ESPACE CAPITAL RISQUE </a:t>
            </a:r>
          </a:p>
        </p:txBody>
      </p:sp>
      <p:sp>
        <p:nvSpPr>
          <p:cNvPr name="TextBox 12" id="12"/>
          <p:cNvSpPr txBox="true"/>
          <p:nvPr/>
        </p:nvSpPr>
        <p:spPr>
          <a:xfrm rot="0">
            <a:off x="10682557" y="2812757"/>
            <a:ext cx="6268537" cy="6137276"/>
          </a:xfrm>
          <a:prstGeom prst="rect">
            <a:avLst/>
          </a:prstGeom>
        </p:spPr>
        <p:txBody>
          <a:bodyPr anchor="t" rtlCol="false" tIns="0" lIns="0" bIns="0" rIns="0">
            <a:spAutoFit/>
          </a:bodyPr>
          <a:lstStyle/>
          <a:p>
            <a:pPr algn="just">
              <a:lnSpc>
                <a:spcPts val="3499"/>
              </a:lnSpc>
            </a:pPr>
            <a:r>
              <a:rPr lang="en-US" sz="2499" spc="44">
                <a:solidFill>
                  <a:srgbClr val="FFFFFF"/>
                </a:solidFill>
                <a:latin typeface="Poppins"/>
              </a:rPr>
              <a:t>si madame yasmine va saisir un nombre plus grand que les actions disponibles par exemple 1000 actions un message d’alerte mais avec une class modal fade de bootstrap va s’afficher si le nombre d’actions est valide la meme message va changer du texte avec une fonction js pour confirmer l’achat </a:t>
            </a:r>
          </a:p>
          <a:p>
            <a:pPr algn="just">
              <a:lnSpc>
                <a:spcPts val="3499"/>
              </a:lnSpc>
              <a:spcBef>
                <a:spcPct val="0"/>
              </a:spcBef>
            </a:pPr>
            <a:r>
              <a:rPr lang="en-US" sz="2499" spc="44">
                <a:solidFill>
                  <a:srgbClr val="FFFFFF"/>
                </a:solidFill>
                <a:latin typeface="Poppins"/>
              </a:rPr>
              <a:t>si elle clique sur oui l’achat se fait avec succées et enregistrer dans la table capital_risque_projet et le nombre d’actions sera mis à jour dans la table projet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910734" y="688717"/>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1462541" y="3340141"/>
            <a:ext cx="13274536" cy="403181"/>
          </a:xfrm>
          <a:custGeom>
            <a:avLst/>
            <a:gdLst/>
            <a:ahLst/>
            <a:cxnLst/>
            <a:rect r="r" b="b" t="t" l="l"/>
            <a:pathLst>
              <a:path h="403181" w="13274536">
                <a:moveTo>
                  <a:pt x="0" y="0"/>
                </a:moveTo>
                <a:lnTo>
                  <a:pt x="13274537" y="0"/>
                </a:lnTo>
                <a:lnTo>
                  <a:pt x="13274537" y="403181"/>
                </a:lnTo>
                <a:lnTo>
                  <a:pt x="0" y="403181"/>
                </a:lnTo>
                <a:lnTo>
                  <a:pt x="0" y="0"/>
                </a:lnTo>
                <a:close/>
              </a:path>
            </a:pathLst>
          </a:custGeom>
          <a:blipFill>
            <a:blip r:embed="rId6"/>
            <a:stretch>
              <a:fillRect l="0" t="0" r="0" b="0"/>
            </a:stretch>
          </a:blipFill>
        </p:spPr>
      </p:sp>
      <p:sp>
        <p:nvSpPr>
          <p:cNvPr name="Freeform 9" id="9"/>
          <p:cNvSpPr/>
          <p:nvPr/>
        </p:nvSpPr>
        <p:spPr>
          <a:xfrm flipH="false" flipV="false" rot="0">
            <a:off x="1028700" y="2679518"/>
            <a:ext cx="13708378" cy="399828"/>
          </a:xfrm>
          <a:custGeom>
            <a:avLst/>
            <a:gdLst/>
            <a:ahLst/>
            <a:cxnLst/>
            <a:rect r="r" b="b" t="t" l="l"/>
            <a:pathLst>
              <a:path h="399828" w="13708378">
                <a:moveTo>
                  <a:pt x="0" y="0"/>
                </a:moveTo>
                <a:lnTo>
                  <a:pt x="13708378" y="0"/>
                </a:lnTo>
                <a:lnTo>
                  <a:pt x="13708378" y="399828"/>
                </a:lnTo>
                <a:lnTo>
                  <a:pt x="0" y="399828"/>
                </a:lnTo>
                <a:lnTo>
                  <a:pt x="0" y="0"/>
                </a:lnTo>
                <a:close/>
              </a:path>
            </a:pathLst>
          </a:custGeom>
          <a:blipFill>
            <a:blip r:embed="rId7"/>
            <a:stretch>
              <a:fillRect l="0" t="0" r="0" b="0"/>
            </a:stretch>
          </a:blipFill>
        </p:spPr>
      </p:sp>
      <p:sp>
        <p:nvSpPr>
          <p:cNvPr name="Freeform 10" id="10"/>
          <p:cNvSpPr/>
          <p:nvPr/>
        </p:nvSpPr>
        <p:spPr>
          <a:xfrm flipH="false" flipV="false" rot="0">
            <a:off x="403365" y="4721434"/>
            <a:ext cx="7880750" cy="5249889"/>
          </a:xfrm>
          <a:custGeom>
            <a:avLst/>
            <a:gdLst/>
            <a:ahLst/>
            <a:cxnLst/>
            <a:rect r="r" b="b" t="t" l="l"/>
            <a:pathLst>
              <a:path h="5249889" w="7880750">
                <a:moveTo>
                  <a:pt x="0" y="0"/>
                </a:moveTo>
                <a:lnTo>
                  <a:pt x="7880750" y="0"/>
                </a:lnTo>
                <a:lnTo>
                  <a:pt x="7880750" y="5249889"/>
                </a:lnTo>
                <a:lnTo>
                  <a:pt x="0" y="5249889"/>
                </a:lnTo>
                <a:lnTo>
                  <a:pt x="0" y="0"/>
                </a:lnTo>
                <a:close/>
              </a:path>
            </a:pathLst>
          </a:custGeom>
          <a:blipFill>
            <a:blip r:embed="rId8"/>
            <a:stretch>
              <a:fillRect l="0" t="0" r="0" b="0"/>
            </a:stretch>
          </a:blipFill>
        </p:spPr>
      </p:sp>
      <p:sp>
        <p:nvSpPr>
          <p:cNvPr name="TextBox 11" id="11"/>
          <p:cNvSpPr txBox="true"/>
          <p:nvPr/>
        </p:nvSpPr>
        <p:spPr>
          <a:xfrm rot="0">
            <a:off x="10544198" y="745180"/>
            <a:ext cx="7576320" cy="1748155"/>
          </a:xfrm>
          <a:prstGeom prst="rect">
            <a:avLst/>
          </a:prstGeom>
        </p:spPr>
        <p:txBody>
          <a:bodyPr anchor="t" rtlCol="false" tIns="0" lIns="0" bIns="0" rIns="0">
            <a:spAutoFit/>
          </a:bodyPr>
          <a:lstStyle/>
          <a:p>
            <a:pPr>
              <a:lnSpc>
                <a:spcPts val="6709"/>
              </a:lnSpc>
            </a:pPr>
            <a:r>
              <a:rPr lang="en-US" sz="5499">
                <a:solidFill>
                  <a:srgbClr val="FFFFFF"/>
                </a:solidFill>
                <a:latin typeface="Poppins"/>
              </a:rPr>
              <a:t>ESPACE CAPITAL RISQUE </a:t>
            </a:r>
          </a:p>
        </p:txBody>
      </p:sp>
      <p:sp>
        <p:nvSpPr>
          <p:cNvPr name="TextBox 12" id="12"/>
          <p:cNvSpPr txBox="true"/>
          <p:nvPr/>
        </p:nvSpPr>
        <p:spPr>
          <a:xfrm rot="0">
            <a:off x="572124" y="3928452"/>
            <a:ext cx="16889652" cy="879476"/>
          </a:xfrm>
          <a:prstGeom prst="rect">
            <a:avLst/>
          </a:prstGeom>
        </p:spPr>
        <p:txBody>
          <a:bodyPr anchor="t" rtlCol="false" tIns="0" lIns="0" bIns="0" rIns="0">
            <a:spAutoFit/>
          </a:bodyPr>
          <a:lstStyle/>
          <a:p>
            <a:pPr algn="just">
              <a:lnSpc>
                <a:spcPts val="3499"/>
              </a:lnSpc>
              <a:spcBef>
                <a:spcPct val="0"/>
              </a:spcBef>
            </a:pPr>
            <a:r>
              <a:rPr lang="en-US" sz="2499" spc="44">
                <a:solidFill>
                  <a:srgbClr val="FFFFFF"/>
                </a:solidFill>
                <a:latin typeface="Poppins"/>
              </a:rPr>
              <a:t>comme vous voyez le nombre d’actions à vendre a diminué de 600 a 400 et un nouveau ligne a ete ajouter a la table capital_risque_projet et passant maintenant au code utilisé pour faire ça </a:t>
            </a:r>
          </a:p>
        </p:txBody>
      </p:sp>
      <p:sp>
        <p:nvSpPr>
          <p:cNvPr name="TextBox 13" id="13"/>
          <p:cNvSpPr txBox="true"/>
          <p:nvPr/>
        </p:nvSpPr>
        <p:spPr>
          <a:xfrm rot="0">
            <a:off x="10450748" y="5252212"/>
            <a:ext cx="6268537" cy="4384676"/>
          </a:xfrm>
          <a:prstGeom prst="rect">
            <a:avLst/>
          </a:prstGeom>
        </p:spPr>
        <p:txBody>
          <a:bodyPr anchor="t" rtlCol="false" tIns="0" lIns="0" bIns="0" rIns="0">
            <a:spAutoFit/>
          </a:bodyPr>
          <a:lstStyle/>
          <a:p>
            <a:pPr algn="just">
              <a:lnSpc>
                <a:spcPts val="3499"/>
              </a:lnSpc>
            </a:pPr>
            <a:r>
              <a:rPr lang="en-US" sz="2499" spc="44">
                <a:solidFill>
                  <a:srgbClr val="FFFFFF"/>
                </a:solidFill>
                <a:latin typeface="Poppins"/>
              </a:rPr>
              <a:t>c’est la premiere partie ou la liste des projets disponibles avec la select list contenant les id des projets a choisir</a:t>
            </a:r>
          </a:p>
          <a:p>
            <a:pPr algn="just">
              <a:lnSpc>
                <a:spcPts val="3499"/>
              </a:lnSpc>
              <a:spcBef>
                <a:spcPct val="0"/>
              </a:spcBef>
            </a:pPr>
            <a:r>
              <a:rPr lang="en-US" sz="2499" spc="44">
                <a:solidFill>
                  <a:srgbClr val="FFFFFF"/>
                </a:solidFill>
                <a:latin typeface="Poppins"/>
              </a:rPr>
              <a:t>une requete select pour les projets que leurs nombre d’actions a vendre est superieur à 0  puis les afficher dans un tableau avec une class de bootstrap et remplir la selectList avec les id recuperer du requete en utilisant fetchAll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910734" y="688717"/>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555907" y="1028700"/>
            <a:ext cx="8588093" cy="3198514"/>
          </a:xfrm>
          <a:custGeom>
            <a:avLst/>
            <a:gdLst/>
            <a:ahLst/>
            <a:cxnLst/>
            <a:rect r="r" b="b" t="t" l="l"/>
            <a:pathLst>
              <a:path h="3198514" w="8588093">
                <a:moveTo>
                  <a:pt x="0" y="0"/>
                </a:moveTo>
                <a:lnTo>
                  <a:pt x="8588093" y="0"/>
                </a:lnTo>
                <a:lnTo>
                  <a:pt x="8588093" y="3198514"/>
                </a:lnTo>
                <a:lnTo>
                  <a:pt x="0" y="3198514"/>
                </a:lnTo>
                <a:lnTo>
                  <a:pt x="0" y="0"/>
                </a:lnTo>
                <a:close/>
              </a:path>
            </a:pathLst>
          </a:custGeom>
          <a:blipFill>
            <a:blip r:embed="rId6"/>
            <a:stretch>
              <a:fillRect l="0" t="0" r="0" b="0"/>
            </a:stretch>
          </a:blipFill>
        </p:spPr>
      </p:sp>
      <p:sp>
        <p:nvSpPr>
          <p:cNvPr name="Freeform 9" id="9"/>
          <p:cNvSpPr/>
          <p:nvPr/>
        </p:nvSpPr>
        <p:spPr>
          <a:xfrm flipH="false" flipV="false" rot="0">
            <a:off x="370625" y="5054096"/>
            <a:ext cx="10173573" cy="4917227"/>
          </a:xfrm>
          <a:custGeom>
            <a:avLst/>
            <a:gdLst/>
            <a:ahLst/>
            <a:cxnLst/>
            <a:rect r="r" b="b" t="t" l="l"/>
            <a:pathLst>
              <a:path h="4917227" w="10173573">
                <a:moveTo>
                  <a:pt x="0" y="0"/>
                </a:moveTo>
                <a:lnTo>
                  <a:pt x="10173573" y="0"/>
                </a:lnTo>
                <a:lnTo>
                  <a:pt x="10173573" y="4917227"/>
                </a:lnTo>
                <a:lnTo>
                  <a:pt x="0" y="4917227"/>
                </a:lnTo>
                <a:lnTo>
                  <a:pt x="0" y="0"/>
                </a:lnTo>
                <a:close/>
              </a:path>
            </a:pathLst>
          </a:custGeom>
          <a:blipFill>
            <a:blip r:embed="rId7"/>
            <a:stretch>
              <a:fillRect l="0" t="0" r="0" b="0"/>
            </a:stretch>
          </a:blipFill>
        </p:spPr>
      </p:sp>
      <p:sp>
        <p:nvSpPr>
          <p:cNvPr name="TextBox 10" id="10"/>
          <p:cNvSpPr txBox="true"/>
          <p:nvPr/>
        </p:nvSpPr>
        <p:spPr>
          <a:xfrm rot="0">
            <a:off x="10544198" y="745180"/>
            <a:ext cx="7576320" cy="1748155"/>
          </a:xfrm>
          <a:prstGeom prst="rect">
            <a:avLst/>
          </a:prstGeom>
        </p:spPr>
        <p:txBody>
          <a:bodyPr anchor="t" rtlCol="false" tIns="0" lIns="0" bIns="0" rIns="0">
            <a:spAutoFit/>
          </a:bodyPr>
          <a:lstStyle/>
          <a:p>
            <a:pPr>
              <a:lnSpc>
                <a:spcPts val="6709"/>
              </a:lnSpc>
            </a:pPr>
            <a:r>
              <a:rPr lang="en-US" sz="5499">
                <a:solidFill>
                  <a:srgbClr val="FFFFFF"/>
                </a:solidFill>
                <a:latin typeface="Poppins"/>
              </a:rPr>
              <a:t>ESPACE CAPITAL RISQUE </a:t>
            </a:r>
          </a:p>
        </p:txBody>
      </p:sp>
      <p:sp>
        <p:nvSpPr>
          <p:cNvPr name="TextBox 11" id="11"/>
          <p:cNvSpPr txBox="true"/>
          <p:nvPr/>
        </p:nvSpPr>
        <p:spPr>
          <a:xfrm rot="0">
            <a:off x="10544198" y="2833061"/>
            <a:ext cx="6268537" cy="3508376"/>
          </a:xfrm>
          <a:prstGeom prst="rect">
            <a:avLst/>
          </a:prstGeom>
        </p:spPr>
        <p:txBody>
          <a:bodyPr anchor="t" rtlCol="false" tIns="0" lIns="0" bIns="0" rIns="0">
            <a:spAutoFit/>
          </a:bodyPr>
          <a:lstStyle/>
          <a:p>
            <a:pPr algn="just">
              <a:lnSpc>
                <a:spcPts val="3499"/>
              </a:lnSpc>
            </a:pPr>
            <a:r>
              <a:rPr lang="en-US" sz="2499" spc="44">
                <a:solidFill>
                  <a:srgbClr val="FFFFFF"/>
                </a:solidFill>
                <a:latin typeface="Poppins"/>
              </a:rPr>
              <a:t>pour le code js utilisé dans les balises style display ‘none’ et le changer en ‘block’ en cliquant sur le bouton submit du formulaire précèdent </a:t>
            </a:r>
          </a:p>
          <a:p>
            <a:pPr algn="just">
              <a:lnSpc>
                <a:spcPts val="3499"/>
              </a:lnSpc>
              <a:spcBef>
                <a:spcPct val="0"/>
              </a:spcBef>
            </a:pPr>
            <a:r>
              <a:rPr lang="en-US" sz="2499" spc="44">
                <a:solidFill>
                  <a:srgbClr val="FFFFFF"/>
                </a:solidFill>
                <a:latin typeface="Poppins"/>
              </a:rPr>
              <a:t>et une fonctions checkActions ou on va mettre dans la balise du bouton oui du fenêtre d’alerte pour confirmer l’achat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910734" y="688717"/>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503242" y="1880866"/>
            <a:ext cx="9656161" cy="7377434"/>
          </a:xfrm>
          <a:custGeom>
            <a:avLst/>
            <a:gdLst/>
            <a:ahLst/>
            <a:cxnLst/>
            <a:rect r="r" b="b" t="t" l="l"/>
            <a:pathLst>
              <a:path h="7377434" w="9656161">
                <a:moveTo>
                  <a:pt x="0" y="0"/>
                </a:moveTo>
                <a:lnTo>
                  <a:pt x="9656161" y="0"/>
                </a:lnTo>
                <a:lnTo>
                  <a:pt x="9656161" y="7377434"/>
                </a:lnTo>
                <a:lnTo>
                  <a:pt x="0" y="7377434"/>
                </a:lnTo>
                <a:lnTo>
                  <a:pt x="0" y="0"/>
                </a:lnTo>
                <a:close/>
              </a:path>
            </a:pathLst>
          </a:custGeom>
          <a:blipFill>
            <a:blip r:embed="rId6"/>
            <a:stretch>
              <a:fillRect l="0" t="0" r="0" b="0"/>
            </a:stretch>
          </a:blipFill>
        </p:spPr>
      </p:sp>
      <p:sp>
        <p:nvSpPr>
          <p:cNvPr name="TextBox 9" id="9"/>
          <p:cNvSpPr txBox="true"/>
          <p:nvPr/>
        </p:nvSpPr>
        <p:spPr>
          <a:xfrm rot="0">
            <a:off x="10544198" y="745180"/>
            <a:ext cx="7576320" cy="1748155"/>
          </a:xfrm>
          <a:prstGeom prst="rect">
            <a:avLst/>
          </a:prstGeom>
        </p:spPr>
        <p:txBody>
          <a:bodyPr anchor="t" rtlCol="false" tIns="0" lIns="0" bIns="0" rIns="0">
            <a:spAutoFit/>
          </a:bodyPr>
          <a:lstStyle/>
          <a:p>
            <a:pPr>
              <a:lnSpc>
                <a:spcPts val="6709"/>
              </a:lnSpc>
            </a:pPr>
            <a:r>
              <a:rPr lang="en-US" sz="5499">
                <a:solidFill>
                  <a:srgbClr val="FFFFFF"/>
                </a:solidFill>
                <a:latin typeface="Poppins"/>
              </a:rPr>
              <a:t>ESPACE CAPITAL RISQUE </a:t>
            </a:r>
          </a:p>
        </p:txBody>
      </p:sp>
      <p:sp>
        <p:nvSpPr>
          <p:cNvPr name="TextBox 10" id="10"/>
          <p:cNvSpPr txBox="true"/>
          <p:nvPr/>
        </p:nvSpPr>
        <p:spPr>
          <a:xfrm rot="0">
            <a:off x="10723632" y="3003992"/>
            <a:ext cx="6917578" cy="3400262"/>
          </a:xfrm>
          <a:prstGeom prst="rect">
            <a:avLst/>
          </a:prstGeom>
        </p:spPr>
        <p:txBody>
          <a:bodyPr anchor="t" rtlCol="false" tIns="0" lIns="0" bIns="0" rIns="0">
            <a:spAutoFit/>
          </a:bodyPr>
          <a:lstStyle/>
          <a:p>
            <a:pPr algn="just">
              <a:lnSpc>
                <a:spcPts val="3862"/>
              </a:lnSpc>
            </a:pPr>
            <a:r>
              <a:rPr lang="en-US" sz="2758" spc="49">
                <a:solidFill>
                  <a:srgbClr val="FFFFFF"/>
                </a:solidFill>
                <a:latin typeface="Poppins"/>
              </a:rPr>
              <a:t>le code php insererprojetcapital.php pour inserer le nouveau ligne d’achat  dans la table capital_risque_projjet</a:t>
            </a:r>
          </a:p>
          <a:p>
            <a:pPr algn="just">
              <a:lnSpc>
                <a:spcPts val="3862"/>
              </a:lnSpc>
            </a:pPr>
            <a:r>
              <a:rPr lang="en-US" sz="2758" spc="49">
                <a:solidFill>
                  <a:srgbClr val="FFFFFF"/>
                </a:solidFill>
                <a:latin typeface="Poppins"/>
              </a:rPr>
              <a:t>et mettre a jour les nombre d’actions.</a:t>
            </a:r>
          </a:p>
          <a:p>
            <a:pPr algn="just">
              <a:lnSpc>
                <a:spcPts val="3862"/>
              </a:lnSpc>
              <a:spcBef>
                <a:spcPct val="0"/>
              </a:spcBef>
            </a:pPr>
            <a:r>
              <a:rPr lang="en-US" sz="2758" spc="49">
                <a:solidFill>
                  <a:srgbClr val="FFFFFF"/>
                </a:solidFill>
                <a:latin typeface="Poppins"/>
              </a:rPr>
              <a:t>avec une requete insert et deux requetes update pour la table projet avec l’id du projet stocké</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910734" y="688717"/>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465215" y="1956429"/>
            <a:ext cx="8538884" cy="3582773"/>
          </a:xfrm>
          <a:custGeom>
            <a:avLst/>
            <a:gdLst/>
            <a:ahLst/>
            <a:cxnLst/>
            <a:rect r="r" b="b" t="t" l="l"/>
            <a:pathLst>
              <a:path h="3582773" w="8538884">
                <a:moveTo>
                  <a:pt x="0" y="0"/>
                </a:moveTo>
                <a:lnTo>
                  <a:pt x="8538884" y="0"/>
                </a:lnTo>
                <a:lnTo>
                  <a:pt x="8538884" y="3582773"/>
                </a:lnTo>
                <a:lnTo>
                  <a:pt x="0" y="3582773"/>
                </a:lnTo>
                <a:lnTo>
                  <a:pt x="0" y="0"/>
                </a:lnTo>
                <a:close/>
              </a:path>
            </a:pathLst>
          </a:custGeom>
          <a:blipFill>
            <a:blip r:embed="rId6"/>
            <a:stretch>
              <a:fillRect l="0" t="0" r="0" b="0"/>
            </a:stretch>
          </a:blipFill>
        </p:spPr>
      </p:sp>
      <p:sp>
        <p:nvSpPr>
          <p:cNvPr name="Freeform 9" id="9"/>
          <p:cNvSpPr/>
          <p:nvPr/>
        </p:nvSpPr>
        <p:spPr>
          <a:xfrm flipH="false" flipV="false" rot="0">
            <a:off x="689294" y="5785643"/>
            <a:ext cx="7410178" cy="4185680"/>
          </a:xfrm>
          <a:custGeom>
            <a:avLst/>
            <a:gdLst/>
            <a:ahLst/>
            <a:cxnLst/>
            <a:rect r="r" b="b" t="t" l="l"/>
            <a:pathLst>
              <a:path h="4185680" w="7410178">
                <a:moveTo>
                  <a:pt x="0" y="0"/>
                </a:moveTo>
                <a:lnTo>
                  <a:pt x="7410178" y="0"/>
                </a:lnTo>
                <a:lnTo>
                  <a:pt x="7410178" y="4185680"/>
                </a:lnTo>
                <a:lnTo>
                  <a:pt x="0" y="4185680"/>
                </a:lnTo>
                <a:lnTo>
                  <a:pt x="0" y="0"/>
                </a:lnTo>
                <a:close/>
              </a:path>
            </a:pathLst>
          </a:custGeom>
          <a:blipFill>
            <a:blip r:embed="rId7"/>
            <a:stretch>
              <a:fillRect l="0" t="0" r="0" b="0"/>
            </a:stretch>
          </a:blipFill>
        </p:spPr>
      </p:sp>
      <p:sp>
        <p:nvSpPr>
          <p:cNvPr name="Freeform 10" id="10"/>
          <p:cNvSpPr/>
          <p:nvPr/>
        </p:nvSpPr>
        <p:spPr>
          <a:xfrm flipH="false" flipV="false" rot="0">
            <a:off x="9833000" y="7184787"/>
            <a:ext cx="6626230" cy="2911808"/>
          </a:xfrm>
          <a:custGeom>
            <a:avLst/>
            <a:gdLst/>
            <a:ahLst/>
            <a:cxnLst/>
            <a:rect r="r" b="b" t="t" l="l"/>
            <a:pathLst>
              <a:path h="2911808" w="6626230">
                <a:moveTo>
                  <a:pt x="0" y="0"/>
                </a:moveTo>
                <a:lnTo>
                  <a:pt x="6626230" y="0"/>
                </a:lnTo>
                <a:lnTo>
                  <a:pt x="6626230" y="2911808"/>
                </a:lnTo>
                <a:lnTo>
                  <a:pt x="0" y="2911808"/>
                </a:lnTo>
                <a:lnTo>
                  <a:pt x="0" y="0"/>
                </a:lnTo>
                <a:close/>
              </a:path>
            </a:pathLst>
          </a:custGeom>
          <a:blipFill>
            <a:blip r:embed="rId8"/>
            <a:stretch>
              <a:fillRect l="0" t="0" r="0" b="0"/>
            </a:stretch>
          </a:blipFill>
        </p:spPr>
      </p:sp>
      <p:sp>
        <p:nvSpPr>
          <p:cNvPr name="TextBox 11" id="11"/>
          <p:cNvSpPr txBox="true"/>
          <p:nvPr/>
        </p:nvSpPr>
        <p:spPr>
          <a:xfrm rot="0">
            <a:off x="10544198" y="745180"/>
            <a:ext cx="7576320" cy="1748155"/>
          </a:xfrm>
          <a:prstGeom prst="rect">
            <a:avLst/>
          </a:prstGeom>
        </p:spPr>
        <p:txBody>
          <a:bodyPr anchor="t" rtlCol="false" tIns="0" lIns="0" bIns="0" rIns="0">
            <a:spAutoFit/>
          </a:bodyPr>
          <a:lstStyle/>
          <a:p>
            <a:pPr>
              <a:lnSpc>
                <a:spcPts val="6709"/>
              </a:lnSpc>
            </a:pPr>
            <a:r>
              <a:rPr lang="en-US" sz="5499">
                <a:solidFill>
                  <a:srgbClr val="FFFFFF"/>
                </a:solidFill>
                <a:latin typeface="Poppins"/>
              </a:rPr>
              <a:t>ESPACE CAPITAL RISQUE </a:t>
            </a:r>
          </a:p>
        </p:txBody>
      </p:sp>
      <p:sp>
        <p:nvSpPr>
          <p:cNvPr name="TextBox 12" id="12"/>
          <p:cNvSpPr txBox="true"/>
          <p:nvPr/>
        </p:nvSpPr>
        <p:spPr>
          <a:xfrm rot="0">
            <a:off x="10190693" y="2917825"/>
            <a:ext cx="6268537" cy="2193926"/>
          </a:xfrm>
          <a:prstGeom prst="rect">
            <a:avLst/>
          </a:prstGeom>
        </p:spPr>
        <p:txBody>
          <a:bodyPr anchor="t" rtlCol="false" tIns="0" lIns="0" bIns="0" rIns="0">
            <a:spAutoFit/>
          </a:bodyPr>
          <a:lstStyle/>
          <a:p>
            <a:pPr algn="just">
              <a:lnSpc>
                <a:spcPts val="3499"/>
              </a:lnSpc>
              <a:spcBef>
                <a:spcPct val="0"/>
              </a:spcBef>
            </a:pPr>
            <a:r>
              <a:rPr lang="en-US" sz="2499" spc="44">
                <a:solidFill>
                  <a:srgbClr val="FFFFFF"/>
                </a:solidFill>
                <a:latin typeface="Poppins"/>
              </a:rPr>
              <a:t>c’est la deuxieme partie où quand on va cliquer sur editer le form 2 declanche un code php contenant une requete select  pour afficher les données su projet selectionnée </a:t>
            </a:r>
          </a:p>
        </p:txBody>
      </p:sp>
      <p:sp>
        <p:nvSpPr>
          <p:cNvPr name="TextBox 13" id="13"/>
          <p:cNvSpPr txBox="true"/>
          <p:nvPr/>
        </p:nvSpPr>
        <p:spPr>
          <a:xfrm rot="0">
            <a:off x="10190693" y="5238512"/>
            <a:ext cx="7068607" cy="1755776"/>
          </a:xfrm>
          <a:prstGeom prst="rect">
            <a:avLst/>
          </a:prstGeom>
        </p:spPr>
        <p:txBody>
          <a:bodyPr anchor="t" rtlCol="false" tIns="0" lIns="0" bIns="0" rIns="0">
            <a:spAutoFit/>
          </a:bodyPr>
          <a:lstStyle/>
          <a:p>
            <a:pPr algn="just">
              <a:lnSpc>
                <a:spcPts val="3499"/>
              </a:lnSpc>
              <a:spcBef>
                <a:spcPct val="0"/>
              </a:spcBef>
            </a:pPr>
            <a:r>
              <a:rPr lang="en-US" sz="2499" spc="44">
                <a:solidFill>
                  <a:srgbClr val="FFFFFF"/>
                </a:solidFill>
                <a:latin typeface="Poppins"/>
              </a:rPr>
              <a:t>et la troisième partie ou on va afficher form3 en cliquant sur suivre Achat et aussi la partie du message d’alerte de classe modal fade figuré ci-dessous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458944" y="2655031"/>
            <a:ext cx="1652447" cy="6201226"/>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5" id="5"/>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846004" y="2556545"/>
            <a:ext cx="1058344" cy="1058344"/>
            <a:chOff x="0" y="0"/>
            <a:chExt cx="1913890" cy="1913890"/>
          </a:xfrm>
        </p:grpSpPr>
        <p:sp>
          <p:nvSpPr>
            <p:cNvPr name="Freeform 8" id="8"/>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14761"/>
            </a:solidFill>
          </p:spPr>
        </p:sp>
      </p:grpSp>
      <p:sp>
        <p:nvSpPr>
          <p:cNvPr name="TextBox 9" id="9"/>
          <p:cNvSpPr txBox="true"/>
          <p:nvPr/>
        </p:nvSpPr>
        <p:spPr>
          <a:xfrm rot="0">
            <a:off x="1916779" y="2741865"/>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01</a:t>
            </a:r>
          </a:p>
        </p:txBody>
      </p:sp>
      <p:sp>
        <p:nvSpPr>
          <p:cNvPr name="TextBox 10" id="10"/>
          <p:cNvSpPr txBox="true"/>
          <p:nvPr/>
        </p:nvSpPr>
        <p:spPr>
          <a:xfrm rot="0">
            <a:off x="3344726" y="2794819"/>
            <a:ext cx="4875522" cy="45783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Poppins Bold"/>
              </a:rPr>
              <a:t>Mes données</a:t>
            </a:r>
          </a:p>
        </p:txBody>
      </p:sp>
      <p:grpSp>
        <p:nvGrpSpPr>
          <p:cNvPr name="Group 11" id="11"/>
          <p:cNvGrpSpPr/>
          <p:nvPr/>
        </p:nvGrpSpPr>
        <p:grpSpPr>
          <a:xfrm rot="0">
            <a:off x="10038446" y="2556545"/>
            <a:ext cx="1058344" cy="1058344"/>
            <a:chOff x="0" y="0"/>
            <a:chExt cx="1913890" cy="1913890"/>
          </a:xfrm>
        </p:grpSpPr>
        <p:sp>
          <p:nvSpPr>
            <p:cNvPr name="Freeform 12" id="12"/>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14761"/>
            </a:solidFill>
          </p:spPr>
        </p:sp>
      </p:grpSp>
      <p:sp>
        <p:nvSpPr>
          <p:cNvPr name="TextBox 13" id="13"/>
          <p:cNvSpPr txBox="true"/>
          <p:nvPr/>
        </p:nvSpPr>
        <p:spPr>
          <a:xfrm rot="0">
            <a:off x="10109221" y="2741865"/>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02</a:t>
            </a:r>
          </a:p>
        </p:txBody>
      </p:sp>
      <p:sp>
        <p:nvSpPr>
          <p:cNvPr name="TextBox 14" id="14"/>
          <p:cNvSpPr txBox="true"/>
          <p:nvPr/>
        </p:nvSpPr>
        <p:spPr>
          <a:xfrm rot="0">
            <a:off x="11534940" y="2794819"/>
            <a:ext cx="4809579" cy="45783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Poppins Bold"/>
              </a:rPr>
              <a:t>Main Page</a:t>
            </a:r>
          </a:p>
        </p:txBody>
      </p:sp>
      <p:grpSp>
        <p:nvGrpSpPr>
          <p:cNvPr name="Group 15" id="15"/>
          <p:cNvGrpSpPr/>
          <p:nvPr/>
        </p:nvGrpSpPr>
        <p:grpSpPr>
          <a:xfrm rot="0">
            <a:off x="1916779" y="5004295"/>
            <a:ext cx="1058344" cy="1058344"/>
            <a:chOff x="0" y="0"/>
            <a:chExt cx="1913890" cy="1913890"/>
          </a:xfrm>
        </p:grpSpPr>
        <p:sp>
          <p:nvSpPr>
            <p:cNvPr name="Freeform 16" id="16"/>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14761"/>
            </a:solidFill>
          </p:spPr>
        </p:sp>
      </p:grpSp>
      <p:sp>
        <p:nvSpPr>
          <p:cNvPr name="TextBox 17" id="17"/>
          <p:cNvSpPr txBox="true"/>
          <p:nvPr/>
        </p:nvSpPr>
        <p:spPr>
          <a:xfrm rot="0">
            <a:off x="1987554" y="5189615"/>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03</a:t>
            </a:r>
          </a:p>
        </p:txBody>
      </p:sp>
      <p:sp>
        <p:nvSpPr>
          <p:cNvPr name="TextBox 18" id="18"/>
          <p:cNvSpPr txBox="true"/>
          <p:nvPr/>
        </p:nvSpPr>
        <p:spPr>
          <a:xfrm rot="0">
            <a:off x="1916779" y="5218190"/>
            <a:ext cx="4875522" cy="45783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Poppins Bold"/>
              </a:rPr>
              <a:t>LOG IN</a:t>
            </a:r>
          </a:p>
        </p:txBody>
      </p:sp>
      <p:grpSp>
        <p:nvGrpSpPr>
          <p:cNvPr name="Group 19" id="19"/>
          <p:cNvGrpSpPr/>
          <p:nvPr/>
        </p:nvGrpSpPr>
        <p:grpSpPr>
          <a:xfrm rot="0">
            <a:off x="10038446" y="5143500"/>
            <a:ext cx="1058344" cy="1058344"/>
            <a:chOff x="0" y="0"/>
            <a:chExt cx="1913890" cy="1913890"/>
          </a:xfrm>
        </p:grpSpPr>
        <p:sp>
          <p:nvSpPr>
            <p:cNvPr name="Freeform 20" id="20"/>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14761"/>
            </a:solidFill>
          </p:spPr>
        </p:sp>
      </p:grpSp>
      <p:sp>
        <p:nvSpPr>
          <p:cNvPr name="TextBox 21" id="21"/>
          <p:cNvSpPr txBox="true"/>
          <p:nvPr/>
        </p:nvSpPr>
        <p:spPr>
          <a:xfrm rot="0">
            <a:off x="10109221" y="5332173"/>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04</a:t>
            </a:r>
          </a:p>
        </p:txBody>
      </p:sp>
      <p:sp>
        <p:nvSpPr>
          <p:cNvPr name="TextBox 22" id="22"/>
          <p:cNvSpPr txBox="true"/>
          <p:nvPr/>
        </p:nvSpPr>
        <p:spPr>
          <a:xfrm rot="0">
            <a:off x="11534940" y="5466792"/>
            <a:ext cx="4809579" cy="45783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Poppins Bold"/>
              </a:rPr>
              <a:t>INSCRIPTION</a:t>
            </a:r>
          </a:p>
        </p:txBody>
      </p:sp>
      <p:grpSp>
        <p:nvGrpSpPr>
          <p:cNvPr name="Group 23" id="23"/>
          <p:cNvGrpSpPr/>
          <p:nvPr/>
        </p:nvGrpSpPr>
        <p:grpSpPr>
          <a:xfrm rot="0">
            <a:off x="-920868" y="2283873"/>
            <a:ext cx="1652447" cy="6201226"/>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25" id="25"/>
          <p:cNvGrpSpPr/>
          <p:nvPr/>
        </p:nvGrpSpPr>
        <p:grpSpPr>
          <a:xfrm rot="0">
            <a:off x="6417782" y="315677"/>
            <a:ext cx="5286986" cy="1652447"/>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27" id="27"/>
          <p:cNvSpPr txBox="true"/>
          <p:nvPr/>
        </p:nvSpPr>
        <p:spPr>
          <a:xfrm rot="0">
            <a:off x="5990030" y="541277"/>
            <a:ext cx="6007902" cy="900430"/>
          </a:xfrm>
          <a:prstGeom prst="rect">
            <a:avLst/>
          </a:prstGeom>
        </p:spPr>
        <p:txBody>
          <a:bodyPr anchor="t" rtlCol="false" tIns="0" lIns="0" bIns="0" rIns="0">
            <a:spAutoFit/>
          </a:bodyPr>
          <a:lstStyle/>
          <a:p>
            <a:pPr algn="ctr">
              <a:lnSpc>
                <a:spcPts val="6709"/>
              </a:lnSpc>
            </a:pPr>
            <a:r>
              <a:rPr lang="en-US" sz="5499">
                <a:solidFill>
                  <a:srgbClr val="FFFFFF"/>
                </a:solidFill>
                <a:latin typeface="Poppins"/>
              </a:rPr>
              <a:t>PLAN</a:t>
            </a:r>
          </a:p>
        </p:txBody>
      </p:sp>
      <p:grpSp>
        <p:nvGrpSpPr>
          <p:cNvPr name="Group 28" id="28"/>
          <p:cNvGrpSpPr/>
          <p:nvPr/>
        </p:nvGrpSpPr>
        <p:grpSpPr>
          <a:xfrm rot="0">
            <a:off x="1916779" y="7051211"/>
            <a:ext cx="1058344" cy="1058344"/>
            <a:chOff x="0" y="0"/>
            <a:chExt cx="1913890" cy="1913890"/>
          </a:xfrm>
        </p:grpSpPr>
        <p:sp>
          <p:nvSpPr>
            <p:cNvPr name="Freeform 29" id="29"/>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14761"/>
            </a:solidFill>
          </p:spPr>
        </p:sp>
      </p:grpSp>
      <p:sp>
        <p:nvSpPr>
          <p:cNvPr name="TextBox 30" id="30"/>
          <p:cNvSpPr txBox="true"/>
          <p:nvPr/>
        </p:nvSpPr>
        <p:spPr>
          <a:xfrm rot="0">
            <a:off x="2975123" y="7265106"/>
            <a:ext cx="4875522" cy="45783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Poppins Bold"/>
              </a:rPr>
              <a:t>ESPACE CAPITAL RISQUE</a:t>
            </a:r>
          </a:p>
        </p:txBody>
      </p:sp>
      <p:sp>
        <p:nvSpPr>
          <p:cNvPr name="TextBox 31" id="31"/>
          <p:cNvSpPr txBox="true"/>
          <p:nvPr/>
        </p:nvSpPr>
        <p:spPr>
          <a:xfrm rot="0">
            <a:off x="1987554" y="7236531"/>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05</a:t>
            </a:r>
          </a:p>
        </p:txBody>
      </p:sp>
      <p:grpSp>
        <p:nvGrpSpPr>
          <p:cNvPr name="Group 32" id="32"/>
          <p:cNvGrpSpPr/>
          <p:nvPr/>
        </p:nvGrpSpPr>
        <p:grpSpPr>
          <a:xfrm rot="0">
            <a:off x="10038446" y="7051211"/>
            <a:ext cx="1058344" cy="1058344"/>
            <a:chOff x="0" y="0"/>
            <a:chExt cx="1913890" cy="1913890"/>
          </a:xfrm>
        </p:grpSpPr>
        <p:sp>
          <p:nvSpPr>
            <p:cNvPr name="Freeform 33" id="33"/>
            <p:cNvSpPr/>
            <p:nvPr/>
          </p:nvSpPr>
          <p:spPr>
            <a:xfrm flipH="false" flipV="false" rot="0">
              <a:off x="0" y="0"/>
              <a:ext cx="1913890" cy="1913890"/>
            </a:xfrm>
            <a:custGeom>
              <a:avLst/>
              <a:gdLst/>
              <a:ahLst/>
              <a:cxnLst/>
              <a:rect r="r" b="b" t="t" l="l"/>
              <a:pathLst>
                <a:path h="1913890" w="1913890">
                  <a:moveTo>
                    <a:pt x="0" y="0"/>
                  </a:moveTo>
                  <a:lnTo>
                    <a:pt x="1913890" y="0"/>
                  </a:lnTo>
                  <a:lnTo>
                    <a:pt x="1913890" y="1913890"/>
                  </a:lnTo>
                  <a:lnTo>
                    <a:pt x="0" y="1913890"/>
                  </a:lnTo>
                  <a:close/>
                </a:path>
              </a:pathLst>
            </a:custGeom>
            <a:solidFill>
              <a:srgbClr val="E14761"/>
            </a:solidFill>
          </p:spPr>
        </p:sp>
      </p:grpSp>
      <p:sp>
        <p:nvSpPr>
          <p:cNvPr name="TextBox 34" id="34"/>
          <p:cNvSpPr txBox="true"/>
          <p:nvPr/>
        </p:nvSpPr>
        <p:spPr>
          <a:xfrm rot="0">
            <a:off x="10098545" y="7236531"/>
            <a:ext cx="916794" cy="592455"/>
          </a:xfrm>
          <a:prstGeom prst="rect">
            <a:avLst/>
          </a:prstGeom>
        </p:spPr>
        <p:txBody>
          <a:bodyPr anchor="t" rtlCol="false" tIns="0" lIns="0" bIns="0" rIns="0">
            <a:spAutoFit/>
          </a:bodyPr>
          <a:lstStyle/>
          <a:p>
            <a:pPr algn="ctr">
              <a:lnSpc>
                <a:spcPts val="4620"/>
              </a:lnSpc>
              <a:spcBef>
                <a:spcPct val="0"/>
              </a:spcBef>
            </a:pPr>
            <a:r>
              <a:rPr lang="en-US" sz="3300">
                <a:solidFill>
                  <a:srgbClr val="FFFFFF"/>
                </a:solidFill>
                <a:latin typeface="Poppins Bold"/>
              </a:rPr>
              <a:t>06</a:t>
            </a:r>
          </a:p>
        </p:txBody>
      </p:sp>
      <p:sp>
        <p:nvSpPr>
          <p:cNvPr name="TextBox 35" id="35"/>
          <p:cNvSpPr txBox="true"/>
          <p:nvPr/>
        </p:nvSpPr>
        <p:spPr>
          <a:xfrm rot="0">
            <a:off x="11534940" y="7265106"/>
            <a:ext cx="4809579" cy="457836"/>
          </a:xfrm>
          <a:prstGeom prst="rect">
            <a:avLst/>
          </a:prstGeom>
        </p:spPr>
        <p:txBody>
          <a:bodyPr anchor="t" rtlCol="false" tIns="0" lIns="0" bIns="0" rIns="0">
            <a:spAutoFit/>
          </a:bodyPr>
          <a:lstStyle/>
          <a:p>
            <a:pPr>
              <a:lnSpc>
                <a:spcPts val="3639"/>
              </a:lnSpc>
              <a:spcBef>
                <a:spcPct val="0"/>
              </a:spcBef>
            </a:pPr>
            <a:r>
              <a:rPr lang="en-US" sz="2599">
                <a:solidFill>
                  <a:srgbClr val="FFFFFF"/>
                </a:solidFill>
                <a:latin typeface="Poppins Bold"/>
              </a:rPr>
              <a:t>ESPACE STARTUPER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910734" y="688717"/>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684349" y="688717"/>
            <a:ext cx="8459651" cy="4195165"/>
          </a:xfrm>
          <a:custGeom>
            <a:avLst/>
            <a:gdLst/>
            <a:ahLst/>
            <a:cxnLst/>
            <a:rect r="r" b="b" t="t" l="l"/>
            <a:pathLst>
              <a:path h="4195165" w="8459651">
                <a:moveTo>
                  <a:pt x="0" y="0"/>
                </a:moveTo>
                <a:lnTo>
                  <a:pt x="8459651" y="0"/>
                </a:lnTo>
                <a:lnTo>
                  <a:pt x="8459651" y="4195165"/>
                </a:lnTo>
                <a:lnTo>
                  <a:pt x="0" y="4195165"/>
                </a:lnTo>
                <a:lnTo>
                  <a:pt x="0" y="0"/>
                </a:lnTo>
                <a:close/>
              </a:path>
            </a:pathLst>
          </a:custGeom>
          <a:blipFill>
            <a:blip r:embed="rId6"/>
            <a:stretch>
              <a:fillRect l="-17920" t="0" r="0" b="0"/>
            </a:stretch>
          </a:blipFill>
        </p:spPr>
      </p:sp>
      <p:sp>
        <p:nvSpPr>
          <p:cNvPr name="Freeform 9" id="9"/>
          <p:cNvSpPr/>
          <p:nvPr/>
        </p:nvSpPr>
        <p:spPr>
          <a:xfrm flipH="false" flipV="false" rot="0">
            <a:off x="593249" y="5331966"/>
            <a:ext cx="8641851" cy="4547774"/>
          </a:xfrm>
          <a:custGeom>
            <a:avLst/>
            <a:gdLst/>
            <a:ahLst/>
            <a:cxnLst/>
            <a:rect r="r" b="b" t="t" l="l"/>
            <a:pathLst>
              <a:path h="4547774" w="8641851">
                <a:moveTo>
                  <a:pt x="0" y="0"/>
                </a:moveTo>
                <a:lnTo>
                  <a:pt x="8641851" y="0"/>
                </a:lnTo>
                <a:lnTo>
                  <a:pt x="8641851" y="4547774"/>
                </a:lnTo>
                <a:lnTo>
                  <a:pt x="0" y="4547774"/>
                </a:lnTo>
                <a:lnTo>
                  <a:pt x="0" y="0"/>
                </a:lnTo>
                <a:close/>
              </a:path>
            </a:pathLst>
          </a:custGeom>
          <a:blipFill>
            <a:blip r:embed="rId7"/>
            <a:stretch>
              <a:fillRect l="0" t="0" r="0" b="0"/>
            </a:stretch>
          </a:blipFill>
        </p:spPr>
      </p:sp>
      <p:sp>
        <p:nvSpPr>
          <p:cNvPr name="Freeform 10" id="10"/>
          <p:cNvSpPr/>
          <p:nvPr/>
        </p:nvSpPr>
        <p:spPr>
          <a:xfrm flipH="false" flipV="false" rot="0">
            <a:off x="9905152" y="5354225"/>
            <a:ext cx="7354148" cy="4617098"/>
          </a:xfrm>
          <a:custGeom>
            <a:avLst/>
            <a:gdLst/>
            <a:ahLst/>
            <a:cxnLst/>
            <a:rect r="r" b="b" t="t" l="l"/>
            <a:pathLst>
              <a:path h="4617098" w="7354148">
                <a:moveTo>
                  <a:pt x="0" y="0"/>
                </a:moveTo>
                <a:lnTo>
                  <a:pt x="7354148" y="0"/>
                </a:lnTo>
                <a:lnTo>
                  <a:pt x="7354148" y="4617098"/>
                </a:lnTo>
                <a:lnTo>
                  <a:pt x="0" y="4617098"/>
                </a:lnTo>
                <a:lnTo>
                  <a:pt x="0" y="0"/>
                </a:lnTo>
                <a:close/>
              </a:path>
            </a:pathLst>
          </a:custGeom>
          <a:blipFill>
            <a:blip r:embed="rId8"/>
            <a:stretch>
              <a:fillRect l="0" t="0" r="0" b="0"/>
            </a:stretch>
          </a:blipFill>
        </p:spPr>
      </p:sp>
      <p:sp>
        <p:nvSpPr>
          <p:cNvPr name="TextBox 11" id="11"/>
          <p:cNvSpPr txBox="true"/>
          <p:nvPr/>
        </p:nvSpPr>
        <p:spPr>
          <a:xfrm rot="0">
            <a:off x="10544198" y="745180"/>
            <a:ext cx="7576320" cy="1748155"/>
          </a:xfrm>
          <a:prstGeom prst="rect">
            <a:avLst/>
          </a:prstGeom>
        </p:spPr>
        <p:txBody>
          <a:bodyPr anchor="t" rtlCol="false" tIns="0" lIns="0" bIns="0" rIns="0">
            <a:spAutoFit/>
          </a:bodyPr>
          <a:lstStyle/>
          <a:p>
            <a:pPr>
              <a:lnSpc>
                <a:spcPts val="6709"/>
              </a:lnSpc>
            </a:pPr>
            <a:r>
              <a:rPr lang="en-US" sz="5499">
                <a:solidFill>
                  <a:srgbClr val="FFFFFF"/>
                </a:solidFill>
                <a:latin typeface="Poppins"/>
              </a:rPr>
              <a:t>ESPACE CAPITAL RISQUE </a:t>
            </a:r>
          </a:p>
        </p:txBody>
      </p:sp>
      <p:sp>
        <p:nvSpPr>
          <p:cNvPr name="TextBox 12" id="12"/>
          <p:cNvSpPr txBox="true"/>
          <p:nvPr/>
        </p:nvSpPr>
        <p:spPr>
          <a:xfrm rot="0">
            <a:off x="10341722" y="2710270"/>
            <a:ext cx="6917578" cy="2433230"/>
          </a:xfrm>
          <a:prstGeom prst="rect">
            <a:avLst/>
          </a:prstGeom>
        </p:spPr>
        <p:txBody>
          <a:bodyPr anchor="t" rtlCol="false" tIns="0" lIns="0" bIns="0" rIns="0">
            <a:spAutoFit/>
          </a:bodyPr>
          <a:lstStyle/>
          <a:p>
            <a:pPr algn="just">
              <a:lnSpc>
                <a:spcPts val="3862"/>
              </a:lnSpc>
              <a:spcBef>
                <a:spcPct val="0"/>
              </a:spcBef>
            </a:pPr>
            <a:r>
              <a:rPr lang="en-US" sz="2758" spc="49">
                <a:solidFill>
                  <a:srgbClr val="FFFFFF"/>
                </a:solidFill>
                <a:latin typeface="Poppins"/>
              </a:rPr>
              <a:t>Si le capital risque veux chercher un projet spécifique en écrivant un mot clé du description et il va afficher tous les descriptions avec le nom du projet contenant cette mot clé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910734" y="688717"/>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746865" y="1643547"/>
            <a:ext cx="8656851" cy="2892340"/>
          </a:xfrm>
          <a:custGeom>
            <a:avLst/>
            <a:gdLst/>
            <a:ahLst/>
            <a:cxnLst/>
            <a:rect r="r" b="b" t="t" l="l"/>
            <a:pathLst>
              <a:path h="2892340" w="8656851">
                <a:moveTo>
                  <a:pt x="0" y="0"/>
                </a:moveTo>
                <a:lnTo>
                  <a:pt x="8656850" y="0"/>
                </a:lnTo>
                <a:lnTo>
                  <a:pt x="8656850" y="2892340"/>
                </a:lnTo>
                <a:lnTo>
                  <a:pt x="0" y="2892340"/>
                </a:lnTo>
                <a:lnTo>
                  <a:pt x="0" y="0"/>
                </a:lnTo>
                <a:close/>
              </a:path>
            </a:pathLst>
          </a:custGeom>
          <a:blipFill>
            <a:blip r:embed="rId6"/>
            <a:stretch>
              <a:fillRect l="0" t="0" r="0" b="0"/>
            </a:stretch>
          </a:blipFill>
        </p:spPr>
      </p:sp>
      <p:sp>
        <p:nvSpPr>
          <p:cNvPr name="Freeform 9" id="9"/>
          <p:cNvSpPr/>
          <p:nvPr/>
        </p:nvSpPr>
        <p:spPr>
          <a:xfrm flipH="false" flipV="false" rot="0">
            <a:off x="1028700" y="4796585"/>
            <a:ext cx="7916392" cy="5309595"/>
          </a:xfrm>
          <a:custGeom>
            <a:avLst/>
            <a:gdLst/>
            <a:ahLst/>
            <a:cxnLst/>
            <a:rect r="r" b="b" t="t" l="l"/>
            <a:pathLst>
              <a:path h="5309595" w="7916392">
                <a:moveTo>
                  <a:pt x="0" y="0"/>
                </a:moveTo>
                <a:lnTo>
                  <a:pt x="7916392" y="0"/>
                </a:lnTo>
                <a:lnTo>
                  <a:pt x="7916392" y="5309595"/>
                </a:lnTo>
                <a:lnTo>
                  <a:pt x="0" y="5309595"/>
                </a:lnTo>
                <a:lnTo>
                  <a:pt x="0" y="0"/>
                </a:lnTo>
                <a:close/>
              </a:path>
            </a:pathLst>
          </a:custGeom>
          <a:blipFill>
            <a:blip r:embed="rId7"/>
            <a:stretch>
              <a:fillRect l="0" t="0" r="0" b="0"/>
            </a:stretch>
          </a:blipFill>
        </p:spPr>
      </p:sp>
      <p:sp>
        <p:nvSpPr>
          <p:cNvPr name="TextBox 10" id="10"/>
          <p:cNvSpPr txBox="true"/>
          <p:nvPr/>
        </p:nvSpPr>
        <p:spPr>
          <a:xfrm rot="0">
            <a:off x="10544198" y="745180"/>
            <a:ext cx="7576320" cy="1748155"/>
          </a:xfrm>
          <a:prstGeom prst="rect">
            <a:avLst/>
          </a:prstGeom>
        </p:spPr>
        <p:txBody>
          <a:bodyPr anchor="t" rtlCol="false" tIns="0" lIns="0" bIns="0" rIns="0">
            <a:spAutoFit/>
          </a:bodyPr>
          <a:lstStyle/>
          <a:p>
            <a:pPr>
              <a:lnSpc>
                <a:spcPts val="6709"/>
              </a:lnSpc>
            </a:pPr>
            <a:r>
              <a:rPr lang="en-US" sz="5499">
                <a:solidFill>
                  <a:srgbClr val="FFFFFF"/>
                </a:solidFill>
                <a:latin typeface="Poppins"/>
              </a:rPr>
              <a:t>ESPACE CAPITAL RISQUE </a:t>
            </a:r>
          </a:p>
        </p:txBody>
      </p:sp>
      <p:sp>
        <p:nvSpPr>
          <p:cNvPr name="TextBox 11" id="11"/>
          <p:cNvSpPr txBox="true"/>
          <p:nvPr/>
        </p:nvSpPr>
        <p:spPr>
          <a:xfrm rot="0">
            <a:off x="10341722" y="4017486"/>
            <a:ext cx="6917578" cy="2433230"/>
          </a:xfrm>
          <a:prstGeom prst="rect">
            <a:avLst/>
          </a:prstGeom>
        </p:spPr>
        <p:txBody>
          <a:bodyPr anchor="t" rtlCol="false" tIns="0" lIns="0" bIns="0" rIns="0">
            <a:spAutoFit/>
          </a:bodyPr>
          <a:lstStyle/>
          <a:p>
            <a:pPr algn="just">
              <a:lnSpc>
                <a:spcPts val="3862"/>
              </a:lnSpc>
              <a:spcBef>
                <a:spcPct val="0"/>
              </a:spcBef>
            </a:pPr>
            <a:r>
              <a:rPr lang="en-US" sz="2758" spc="49">
                <a:solidFill>
                  <a:srgbClr val="FFFFFF"/>
                </a:solidFill>
                <a:latin typeface="Poppins"/>
              </a:rPr>
              <a:t>si le capital risque veux voir le nombre d’actions a acheté chaque projet de même id va être combiné et on calcul le total des actions * le prix d’action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910734" y="688717"/>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793143" y="2567017"/>
            <a:ext cx="7620922" cy="2111631"/>
          </a:xfrm>
          <a:custGeom>
            <a:avLst/>
            <a:gdLst/>
            <a:ahLst/>
            <a:cxnLst/>
            <a:rect r="r" b="b" t="t" l="l"/>
            <a:pathLst>
              <a:path h="2111631" w="7620922">
                <a:moveTo>
                  <a:pt x="0" y="0"/>
                </a:moveTo>
                <a:lnTo>
                  <a:pt x="7620923" y="0"/>
                </a:lnTo>
                <a:lnTo>
                  <a:pt x="7620923" y="2111631"/>
                </a:lnTo>
                <a:lnTo>
                  <a:pt x="0" y="2111631"/>
                </a:lnTo>
                <a:lnTo>
                  <a:pt x="0" y="0"/>
                </a:lnTo>
                <a:close/>
              </a:path>
            </a:pathLst>
          </a:custGeom>
          <a:blipFill>
            <a:blip r:embed="rId6"/>
            <a:stretch>
              <a:fillRect l="0" t="0" r="0" b="0"/>
            </a:stretch>
          </a:blipFill>
        </p:spPr>
      </p:sp>
      <p:sp>
        <p:nvSpPr>
          <p:cNvPr name="Freeform 9" id="9"/>
          <p:cNvSpPr/>
          <p:nvPr/>
        </p:nvSpPr>
        <p:spPr>
          <a:xfrm flipH="false" flipV="false" rot="0">
            <a:off x="357405" y="5956785"/>
            <a:ext cx="9752313" cy="2023605"/>
          </a:xfrm>
          <a:custGeom>
            <a:avLst/>
            <a:gdLst/>
            <a:ahLst/>
            <a:cxnLst/>
            <a:rect r="r" b="b" t="t" l="l"/>
            <a:pathLst>
              <a:path h="2023605" w="9752313">
                <a:moveTo>
                  <a:pt x="0" y="0"/>
                </a:moveTo>
                <a:lnTo>
                  <a:pt x="9752313" y="0"/>
                </a:lnTo>
                <a:lnTo>
                  <a:pt x="9752313" y="2023605"/>
                </a:lnTo>
                <a:lnTo>
                  <a:pt x="0" y="2023605"/>
                </a:lnTo>
                <a:lnTo>
                  <a:pt x="0" y="0"/>
                </a:lnTo>
                <a:close/>
              </a:path>
            </a:pathLst>
          </a:custGeom>
          <a:blipFill>
            <a:blip r:embed="rId7"/>
            <a:stretch>
              <a:fillRect l="0" t="0" r="0" b="0"/>
            </a:stretch>
          </a:blipFill>
        </p:spPr>
      </p:sp>
      <p:sp>
        <p:nvSpPr>
          <p:cNvPr name="TextBox 10" id="10"/>
          <p:cNvSpPr txBox="true"/>
          <p:nvPr/>
        </p:nvSpPr>
        <p:spPr>
          <a:xfrm rot="0">
            <a:off x="10544198" y="745180"/>
            <a:ext cx="7576320"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ESPACE STARTUPER</a:t>
            </a:r>
          </a:p>
        </p:txBody>
      </p:sp>
      <p:sp>
        <p:nvSpPr>
          <p:cNvPr name="TextBox 11" id="11"/>
          <p:cNvSpPr txBox="true"/>
          <p:nvPr/>
        </p:nvSpPr>
        <p:spPr>
          <a:xfrm rot="0">
            <a:off x="10341722" y="2846870"/>
            <a:ext cx="6917578" cy="1466199"/>
          </a:xfrm>
          <a:prstGeom prst="rect">
            <a:avLst/>
          </a:prstGeom>
        </p:spPr>
        <p:txBody>
          <a:bodyPr anchor="t" rtlCol="false" tIns="0" lIns="0" bIns="0" rIns="0">
            <a:spAutoFit/>
          </a:bodyPr>
          <a:lstStyle/>
          <a:p>
            <a:pPr algn="just">
              <a:lnSpc>
                <a:spcPts val="3862"/>
              </a:lnSpc>
              <a:spcBef>
                <a:spcPct val="0"/>
              </a:spcBef>
            </a:pPr>
            <a:r>
              <a:rPr lang="en-US" sz="2758" spc="49">
                <a:solidFill>
                  <a:srgbClr val="FFFFFF"/>
                </a:solidFill>
                <a:latin typeface="Poppins"/>
              </a:rPr>
              <a:t>Passant maintenant à l’espace startuper on va choisir de se connecter avec le startuper d’id 16 </a:t>
            </a:r>
          </a:p>
        </p:txBody>
      </p:sp>
      <p:sp>
        <p:nvSpPr>
          <p:cNvPr name="TextBox 12" id="12"/>
          <p:cNvSpPr txBox="true"/>
          <p:nvPr/>
        </p:nvSpPr>
        <p:spPr>
          <a:xfrm rot="0">
            <a:off x="10450748" y="6434383"/>
            <a:ext cx="6917578" cy="982683"/>
          </a:xfrm>
          <a:prstGeom prst="rect">
            <a:avLst/>
          </a:prstGeom>
        </p:spPr>
        <p:txBody>
          <a:bodyPr anchor="t" rtlCol="false" tIns="0" lIns="0" bIns="0" rIns="0">
            <a:spAutoFit/>
          </a:bodyPr>
          <a:lstStyle/>
          <a:p>
            <a:pPr algn="just">
              <a:lnSpc>
                <a:spcPts val="3862"/>
              </a:lnSpc>
              <a:spcBef>
                <a:spcPct val="0"/>
              </a:spcBef>
            </a:pPr>
            <a:r>
              <a:rPr lang="en-US" sz="2758" spc="49">
                <a:solidFill>
                  <a:srgbClr val="FFFFFF"/>
                </a:solidFill>
                <a:latin typeface="Poppins"/>
              </a:rPr>
              <a:t>il peut choisir l’une des fonctionnalités  dans la capture</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910734" y="688717"/>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9625694" y="5360091"/>
            <a:ext cx="7633606" cy="3774944"/>
          </a:xfrm>
          <a:custGeom>
            <a:avLst/>
            <a:gdLst/>
            <a:ahLst/>
            <a:cxnLst/>
            <a:rect r="r" b="b" t="t" l="l"/>
            <a:pathLst>
              <a:path h="3774944" w="7633606">
                <a:moveTo>
                  <a:pt x="0" y="0"/>
                </a:moveTo>
                <a:lnTo>
                  <a:pt x="7633606" y="0"/>
                </a:lnTo>
                <a:lnTo>
                  <a:pt x="7633606" y="3774944"/>
                </a:lnTo>
                <a:lnTo>
                  <a:pt x="0" y="3774944"/>
                </a:lnTo>
                <a:lnTo>
                  <a:pt x="0" y="0"/>
                </a:lnTo>
                <a:close/>
              </a:path>
            </a:pathLst>
          </a:custGeom>
          <a:blipFill>
            <a:blip r:embed="rId6"/>
            <a:stretch>
              <a:fillRect l="0" t="0" r="0" b="0"/>
            </a:stretch>
          </a:blipFill>
        </p:spPr>
      </p:sp>
      <p:sp>
        <p:nvSpPr>
          <p:cNvPr name="Freeform 9" id="9"/>
          <p:cNvSpPr/>
          <p:nvPr/>
        </p:nvSpPr>
        <p:spPr>
          <a:xfrm flipH="false" flipV="false" rot="0">
            <a:off x="243277" y="1943272"/>
            <a:ext cx="8715821" cy="4804597"/>
          </a:xfrm>
          <a:custGeom>
            <a:avLst/>
            <a:gdLst/>
            <a:ahLst/>
            <a:cxnLst/>
            <a:rect r="r" b="b" t="t" l="l"/>
            <a:pathLst>
              <a:path h="4804597" w="8715821">
                <a:moveTo>
                  <a:pt x="0" y="0"/>
                </a:moveTo>
                <a:lnTo>
                  <a:pt x="8715821" y="0"/>
                </a:lnTo>
                <a:lnTo>
                  <a:pt x="8715821" y="4804597"/>
                </a:lnTo>
                <a:lnTo>
                  <a:pt x="0" y="4804597"/>
                </a:lnTo>
                <a:lnTo>
                  <a:pt x="0" y="0"/>
                </a:lnTo>
                <a:close/>
              </a:path>
            </a:pathLst>
          </a:custGeom>
          <a:blipFill>
            <a:blip r:embed="rId7"/>
            <a:stretch>
              <a:fillRect l="0" t="0" r="0" b="0"/>
            </a:stretch>
          </a:blipFill>
        </p:spPr>
      </p:sp>
      <p:sp>
        <p:nvSpPr>
          <p:cNvPr name="TextBox 10" id="10"/>
          <p:cNvSpPr txBox="true"/>
          <p:nvPr/>
        </p:nvSpPr>
        <p:spPr>
          <a:xfrm rot="0">
            <a:off x="10544198" y="745180"/>
            <a:ext cx="7576320"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ESPACE STARTUPER</a:t>
            </a:r>
          </a:p>
        </p:txBody>
      </p:sp>
      <p:sp>
        <p:nvSpPr>
          <p:cNvPr name="TextBox 11" id="11"/>
          <p:cNvSpPr txBox="true"/>
          <p:nvPr/>
        </p:nvSpPr>
        <p:spPr>
          <a:xfrm rot="0">
            <a:off x="9910734" y="3003992"/>
            <a:ext cx="6917578" cy="1949714"/>
          </a:xfrm>
          <a:prstGeom prst="rect">
            <a:avLst/>
          </a:prstGeom>
        </p:spPr>
        <p:txBody>
          <a:bodyPr anchor="t" rtlCol="false" tIns="0" lIns="0" bIns="0" rIns="0">
            <a:spAutoFit/>
          </a:bodyPr>
          <a:lstStyle/>
          <a:p>
            <a:pPr algn="just">
              <a:lnSpc>
                <a:spcPts val="3862"/>
              </a:lnSpc>
              <a:spcBef>
                <a:spcPct val="0"/>
              </a:spcBef>
            </a:pPr>
            <a:r>
              <a:rPr lang="en-US" sz="2758" spc="49">
                <a:solidFill>
                  <a:srgbClr val="FFFFFF"/>
                </a:solidFill>
                <a:latin typeface="Poppins"/>
              </a:rPr>
              <a:t>le profil sera afficher comme suit pour éditer le profil pour l’affichage de l’image il va controler l’extension puis l’afficher </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910734" y="688717"/>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407098" y="2302094"/>
            <a:ext cx="9503636" cy="4937931"/>
          </a:xfrm>
          <a:custGeom>
            <a:avLst/>
            <a:gdLst/>
            <a:ahLst/>
            <a:cxnLst/>
            <a:rect r="r" b="b" t="t" l="l"/>
            <a:pathLst>
              <a:path h="4937931" w="9503636">
                <a:moveTo>
                  <a:pt x="0" y="0"/>
                </a:moveTo>
                <a:lnTo>
                  <a:pt x="9503636" y="0"/>
                </a:lnTo>
                <a:lnTo>
                  <a:pt x="9503636" y="4937930"/>
                </a:lnTo>
                <a:lnTo>
                  <a:pt x="0" y="4937930"/>
                </a:lnTo>
                <a:lnTo>
                  <a:pt x="0" y="0"/>
                </a:lnTo>
                <a:close/>
              </a:path>
            </a:pathLst>
          </a:custGeom>
          <a:blipFill>
            <a:blip r:embed="rId6"/>
            <a:stretch>
              <a:fillRect l="0" t="0" r="0" b="0"/>
            </a:stretch>
          </a:blipFill>
        </p:spPr>
      </p:sp>
      <p:sp>
        <p:nvSpPr>
          <p:cNvPr name="TextBox 9" id="9"/>
          <p:cNvSpPr txBox="true"/>
          <p:nvPr/>
        </p:nvSpPr>
        <p:spPr>
          <a:xfrm rot="0">
            <a:off x="10544198" y="745180"/>
            <a:ext cx="7576320"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ESPACE STARTUPER</a:t>
            </a:r>
          </a:p>
        </p:txBody>
      </p:sp>
      <p:sp>
        <p:nvSpPr>
          <p:cNvPr name="TextBox 10" id="10"/>
          <p:cNvSpPr txBox="true"/>
          <p:nvPr/>
        </p:nvSpPr>
        <p:spPr>
          <a:xfrm rot="0">
            <a:off x="10341722" y="3511581"/>
            <a:ext cx="6917578" cy="2433230"/>
          </a:xfrm>
          <a:prstGeom prst="rect">
            <a:avLst/>
          </a:prstGeom>
        </p:spPr>
        <p:txBody>
          <a:bodyPr anchor="t" rtlCol="false" tIns="0" lIns="0" bIns="0" rIns="0">
            <a:spAutoFit/>
          </a:bodyPr>
          <a:lstStyle/>
          <a:p>
            <a:pPr algn="just">
              <a:lnSpc>
                <a:spcPts val="3862"/>
              </a:lnSpc>
              <a:spcBef>
                <a:spcPct val="0"/>
              </a:spcBef>
            </a:pPr>
            <a:r>
              <a:rPr lang="en-US" sz="2758" spc="49">
                <a:solidFill>
                  <a:srgbClr val="FFFFFF"/>
                </a:solidFill>
                <a:latin typeface="Poppins"/>
              </a:rPr>
              <a:t>Pour La modification du profil l’utilisateur peux modifier tous les champ même la photo tous en prendre en compte les controle de saisie </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910734" y="688717"/>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336681" y="3029945"/>
            <a:ext cx="9574053" cy="3717924"/>
          </a:xfrm>
          <a:custGeom>
            <a:avLst/>
            <a:gdLst/>
            <a:ahLst/>
            <a:cxnLst/>
            <a:rect r="r" b="b" t="t" l="l"/>
            <a:pathLst>
              <a:path h="3717924" w="9574053">
                <a:moveTo>
                  <a:pt x="0" y="0"/>
                </a:moveTo>
                <a:lnTo>
                  <a:pt x="9574053" y="0"/>
                </a:lnTo>
                <a:lnTo>
                  <a:pt x="9574053" y="3717924"/>
                </a:lnTo>
                <a:lnTo>
                  <a:pt x="0" y="3717924"/>
                </a:lnTo>
                <a:lnTo>
                  <a:pt x="0" y="0"/>
                </a:lnTo>
                <a:close/>
              </a:path>
            </a:pathLst>
          </a:custGeom>
          <a:blipFill>
            <a:blip r:embed="rId6"/>
            <a:stretch>
              <a:fillRect l="0" t="0" r="0" b="0"/>
            </a:stretch>
          </a:blipFill>
        </p:spPr>
      </p:sp>
      <p:sp>
        <p:nvSpPr>
          <p:cNvPr name="TextBox 9" id="9"/>
          <p:cNvSpPr txBox="true"/>
          <p:nvPr/>
        </p:nvSpPr>
        <p:spPr>
          <a:xfrm rot="0">
            <a:off x="10544198" y="745180"/>
            <a:ext cx="7576320"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ESPACE STARTUPER</a:t>
            </a:r>
          </a:p>
        </p:txBody>
      </p:sp>
      <p:sp>
        <p:nvSpPr>
          <p:cNvPr name="TextBox 10" id="10"/>
          <p:cNvSpPr txBox="true"/>
          <p:nvPr/>
        </p:nvSpPr>
        <p:spPr>
          <a:xfrm rot="0">
            <a:off x="10341722" y="3511581"/>
            <a:ext cx="6917578" cy="1466199"/>
          </a:xfrm>
          <a:prstGeom prst="rect">
            <a:avLst/>
          </a:prstGeom>
        </p:spPr>
        <p:txBody>
          <a:bodyPr anchor="t" rtlCol="false" tIns="0" lIns="0" bIns="0" rIns="0">
            <a:spAutoFit/>
          </a:bodyPr>
          <a:lstStyle/>
          <a:p>
            <a:pPr algn="just">
              <a:lnSpc>
                <a:spcPts val="3862"/>
              </a:lnSpc>
              <a:spcBef>
                <a:spcPct val="0"/>
              </a:spcBef>
            </a:pPr>
            <a:r>
              <a:rPr lang="en-US" sz="2758" spc="49">
                <a:solidFill>
                  <a:srgbClr val="FFFFFF"/>
                </a:solidFill>
                <a:latin typeface="Poppins"/>
              </a:rPr>
              <a:t>Pour le champ de l’image si il est vide il ne sera pris en compte comme ce figure dans le code suivant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910734" y="688717"/>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376350" y="3089717"/>
            <a:ext cx="9091247" cy="4670628"/>
          </a:xfrm>
          <a:custGeom>
            <a:avLst/>
            <a:gdLst/>
            <a:ahLst/>
            <a:cxnLst/>
            <a:rect r="r" b="b" t="t" l="l"/>
            <a:pathLst>
              <a:path h="4670628" w="9091247">
                <a:moveTo>
                  <a:pt x="0" y="0"/>
                </a:moveTo>
                <a:lnTo>
                  <a:pt x="9091247" y="0"/>
                </a:lnTo>
                <a:lnTo>
                  <a:pt x="9091247" y="4670628"/>
                </a:lnTo>
                <a:lnTo>
                  <a:pt x="0" y="4670628"/>
                </a:lnTo>
                <a:lnTo>
                  <a:pt x="0" y="0"/>
                </a:lnTo>
                <a:close/>
              </a:path>
            </a:pathLst>
          </a:custGeom>
          <a:blipFill>
            <a:blip r:embed="rId6"/>
            <a:stretch>
              <a:fillRect l="0" t="0" r="0" b="0"/>
            </a:stretch>
          </a:blipFill>
        </p:spPr>
      </p:sp>
      <p:sp>
        <p:nvSpPr>
          <p:cNvPr name="Freeform 9" id="9"/>
          <p:cNvSpPr/>
          <p:nvPr/>
        </p:nvSpPr>
        <p:spPr>
          <a:xfrm flipH="false" flipV="false" rot="0">
            <a:off x="9673317" y="6204327"/>
            <a:ext cx="8254387" cy="2803052"/>
          </a:xfrm>
          <a:custGeom>
            <a:avLst/>
            <a:gdLst/>
            <a:ahLst/>
            <a:cxnLst/>
            <a:rect r="r" b="b" t="t" l="l"/>
            <a:pathLst>
              <a:path h="2803052" w="8254387">
                <a:moveTo>
                  <a:pt x="0" y="0"/>
                </a:moveTo>
                <a:lnTo>
                  <a:pt x="8254388" y="0"/>
                </a:lnTo>
                <a:lnTo>
                  <a:pt x="8254388" y="2803052"/>
                </a:lnTo>
                <a:lnTo>
                  <a:pt x="0" y="2803052"/>
                </a:lnTo>
                <a:lnTo>
                  <a:pt x="0" y="0"/>
                </a:lnTo>
                <a:close/>
              </a:path>
            </a:pathLst>
          </a:custGeom>
          <a:blipFill>
            <a:blip r:embed="rId7"/>
            <a:stretch>
              <a:fillRect l="0" t="0" r="0" b="0"/>
            </a:stretch>
          </a:blipFill>
        </p:spPr>
      </p:sp>
      <p:sp>
        <p:nvSpPr>
          <p:cNvPr name="TextBox 10" id="10"/>
          <p:cNvSpPr txBox="true"/>
          <p:nvPr/>
        </p:nvSpPr>
        <p:spPr>
          <a:xfrm rot="0">
            <a:off x="10544198" y="745180"/>
            <a:ext cx="7576320"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ESPACE STARTUPER</a:t>
            </a:r>
          </a:p>
        </p:txBody>
      </p:sp>
      <p:sp>
        <p:nvSpPr>
          <p:cNvPr name="TextBox 11" id="11"/>
          <p:cNvSpPr txBox="true"/>
          <p:nvPr/>
        </p:nvSpPr>
        <p:spPr>
          <a:xfrm rot="0">
            <a:off x="10341722" y="3818634"/>
            <a:ext cx="6917578" cy="1949714"/>
          </a:xfrm>
          <a:prstGeom prst="rect">
            <a:avLst/>
          </a:prstGeom>
        </p:spPr>
        <p:txBody>
          <a:bodyPr anchor="t" rtlCol="false" tIns="0" lIns="0" bIns="0" rIns="0">
            <a:spAutoFit/>
          </a:bodyPr>
          <a:lstStyle/>
          <a:p>
            <a:pPr algn="just">
              <a:lnSpc>
                <a:spcPts val="3862"/>
              </a:lnSpc>
              <a:spcBef>
                <a:spcPct val="0"/>
              </a:spcBef>
            </a:pPr>
            <a:r>
              <a:rPr lang="en-US" sz="2758" spc="49">
                <a:solidFill>
                  <a:srgbClr val="FFFFFF"/>
                </a:solidFill>
                <a:latin typeface="Poppins"/>
              </a:rPr>
              <a:t>Pour editer le projet l’utilisateur va choisir l’un de ses projets et voir tous les détails du projet ainsi que le montant collecté pour ce projet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910734" y="688717"/>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0" y="3469822"/>
            <a:ext cx="10081932" cy="1932370"/>
          </a:xfrm>
          <a:custGeom>
            <a:avLst/>
            <a:gdLst/>
            <a:ahLst/>
            <a:cxnLst/>
            <a:rect r="r" b="b" t="t" l="l"/>
            <a:pathLst>
              <a:path h="1932370" w="10081932">
                <a:moveTo>
                  <a:pt x="0" y="0"/>
                </a:moveTo>
                <a:lnTo>
                  <a:pt x="10081932" y="0"/>
                </a:lnTo>
                <a:lnTo>
                  <a:pt x="10081932" y="1932371"/>
                </a:lnTo>
                <a:lnTo>
                  <a:pt x="0" y="1932371"/>
                </a:lnTo>
                <a:lnTo>
                  <a:pt x="0" y="0"/>
                </a:lnTo>
                <a:close/>
              </a:path>
            </a:pathLst>
          </a:custGeom>
          <a:blipFill>
            <a:blip r:embed="rId6"/>
            <a:stretch>
              <a:fillRect l="0" t="0" r="0" b="0"/>
            </a:stretch>
          </a:blipFill>
        </p:spPr>
      </p:sp>
      <p:sp>
        <p:nvSpPr>
          <p:cNvPr name="Freeform 9" id="9"/>
          <p:cNvSpPr/>
          <p:nvPr/>
        </p:nvSpPr>
        <p:spPr>
          <a:xfrm flipH="false" flipV="false" rot="0">
            <a:off x="4165382" y="6104783"/>
            <a:ext cx="9393096" cy="3459790"/>
          </a:xfrm>
          <a:custGeom>
            <a:avLst/>
            <a:gdLst/>
            <a:ahLst/>
            <a:cxnLst/>
            <a:rect r="r" b="b" t="t" l="l"/>
            <a:pathLst>
              <a:path h="3459790" w="9393096">
                <a:moveTo>
                  <a:pt x="0" y="0"/>
                </a:moveTo>
                <a:lnTo>
                  <a:pt x="9393096" y="0"/>
                </a:lnTo>
                <a:lnTo>
                  <a:pt x="9393096" y="3459790"/>
                </a:lnTo>
                <a:lnTo>
                  <a:pt x="0" y="3459790"/>
                </a:lnTo>
                <a:lnTo>
                  <a:pt x="0" y="0"/>
                </a:lnTo>
                <a:close/>
              </a:path>
            </a:pathLst>
          </a:custGeom>
          <a:blipFill>
            <a:blip r:embed="rId7"/>
            <a:stretch>
              <a:fillRect l="0" t="0" r="0" b="0"/>
            </a:stretch>
          </a:blipFill>
        </p:spPr>
      </p:sp>
      <p:sp>
        <p:nvSpPr>
          <p:cNvPr name="TextBox 10" id="10"/>
          <p:cNvSpPr txBox="true"/>
          <p:nvPr/>
        </p:nvSpPr>
        <p:spPr>
          <a:xfrm rot="0">
            <a:off x="10544198" y="745180"/>
            <a:ext cx="7576320"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ESPACE STARTUPER</a:t>
            </a:r>
          </a:p>
        </p:txBody>
      </p:sp>
      <p:sp>
        <p:nvSpPr>
          <p:cNvPr name="TextBox 11" id="11"/>
          <p:cNvSpPr txBox="true"/>
          <p:nvPr/>
        </p:nvSpPr>
        <p:spPr>
          <a:xfrm rot="0">
            <a:off x="10450748" y="3176530"/>
            <a:ext cx="6917578" cy="2433230"/>
          </a:xfrm>
          <a:prstGeom prst="rect">
            <a:avLst/>
          </a:prstGeom>
        </p:spPr>
        <p:txBody>
          <a:bodyPr anchor="t" rtlCol="false" tIns="0" lIns="0" bIns="0" rIns="0">
            <a:spAutoFit/>
          </a:bodyPr>
          <a:lstStyle/>
          <a:p>
            <a:pPr algn="just">
              <a:lnSpc>
                <a:spcPts val="3862"/>
              </a:lnSpc>
              <a:spcBef>
                <a:spcPct val="0"/>
              </a:spcBef>
            </a:pPr>
            <a:r>
              <a:rPr lang="en-US" sz="2758" spc="49">
                <a:solidFill>
                  <a:srgbClr val="FFFFFF"/>
                </a:solidFill>
                <a:latin typeface="Poppins"/>
              </a:rPr>
              <a:t>Pour supprimer un projet non financées l’utilisateur doit choisir le projet souhaité et il sera supprimer pour cette utilisateur il n’a pas un projet non financées à supprimer </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910734" y="688717"/>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736308" y="2309446"/>
            <a:ext cx="8700952" cy="2635663"/>
          </a:xfrm>
          <a:custGeom>
            <a:avLst/>
            <a:gdLst/>
            <a:ahLst/>
            <a:cxnLst/>
            <a:rect r="r" b="b" t="t" l="l"/>
            <a:pathLst>
              <a:path h="2635663" w="8700952">
                <a:moveTo>
                  <a:pt x="0" y="0"/>
                </a:moveTo>
                <a:lnTo>
                  <a:pt x="8700952" y="0"/>
                </a:lnTo>
                <a:lnTo>
                  <a:pt x="8700952" y="2635663"/>
                </a:lnTo>
                <a:lnTo>
                  <a:pt x="0" y="2635663"/>
                </a:lnTo>
                <a:lnTo>
                  <a:pt x="0" y="0"/>
                </a:lnTo>
                <a:close/>
              </a:path>
            </a:pathLst>
          </a:custGeom>
          <a:blipFill>
            <a:blip r:embed="rId6"/>
            <a:stretch>
              <a:fillRect l="0" t="0" r="0" b="0"/>
            </a:stretch>
          </a:blipFill>
        </p:spPr>
      </p:sp>
      <p:sp>
        <p:nvSpPr>
          <p:cNvPr name="Freeform 9" id="9"/>
          <p:cNvSpPr/>
          <p:nvPr/>
        </p:nvSpPr>
        <p:spPr>
          <a:xfrm flipH="false" flipV="false" rot="0">
            <a:off x="11252418" y="4662617"/>
            <a:ext cx="5206812" cy="5472822"/>
          </a:xfrm>
          <a:custGeom>
            <a:avLst/>
            <a:gdLst/>
            <a:ahLst/>
            <a:cxnLst/>
            <a:rect r="r" b="b" t="t" l="l"/>
            <a:pathLst>
              <a:path h="5472822" w="5206812">
                <a:moveTo>
                  <a:pt x="0" y="0"/>
                </a:moveTo>
                <a:lnTo>
                  <a:pt x="5206812" y="0"/>
                </a:lnTo>
                <a:lnTo>
                  <a:pt x="5206812" y="5472822"/>
                </a:lnTo>
                <a:lnTo>
                  <a:pt x="0" y="5472822"/>
                </a:lnTo>
                <a:lnTo>
                  <a:pt x="0" y="0"/>
                </a:lnTo>
                <a:close/>
              </a:path>
            </a:pathLst>
          </a:custGeom>
          <a:blipFill>
            <a:blip r:embed="rId7"/>
            <a:stretch>
              <a:fillRect l="0" t="0" r="0" b="0"/>
            </a:stretch>
          </a:blipFill>
        </p:spPr>
      </p:sp>
      <p:sp>
        <p:nvSpPr>
          <p:cNvPr name="Freeform 10" id="10"/>
          <p:cNvSpPr/>
          <p:nvPr/>
        </p:nvSpPr>
        <p:spPr>
          <a:xfrm flipH="false" flipV="false" rot="0">
            <a:off x="361316" y="5901306"/>
            <a:ext cx="9549417" cy="2709647"/>
          </a:xfrm>
          <a:custGeom>
            <a:avLst/>
            <a:gdLst/>
            <a:ahLst/>
            <a:cxnLst/>
            <a:rect r="r" b="b" t="t" l="l"/>
            <a:pathLst>
              <a:path h="2709647" w="9549417">
                <a:moveTo>
                  <a:pt x="0" y="0"/>
                </a:moveTo>
                <a:lnTo>
                  <a:pt x="9549418" y="0"/>
                </a:lnTo>
                <a:lnTo>
                  <a:pt x="9549418" y="2709647"/>
                </a:lnTo>
                <a:lnTo>
                  <a:pt x="0" y="2709647"/>
                </a:lnTo>
                <a:lnTo>
                  <a:pt x="0" y="0"/>
                </a:lnTo>
                <a:close/>
              </a:path>
            </a:pathLst>
          </a:custGeom>
          <a:blipFill>
            <a:blip r:embed="rId8"/>
            <a:stretch>
              <a:fillRect l="0" t="0" r="0" b="0"/>
            </a:stretch>
          </a:blipFill>
        </p:spPr>
      </p:sp>
      <p:sp>
        <p:nvSpPr>
          <p:cNvPr name="TextBox 11" id="11"/>
          <p:cNvSpPr txBox="true"/>
          <p:nvPr/>
        </p:nvSpPr>
        <p:spPr>
          <a:xfrm rot="0">
            <a:off x="10544198" y="745180"/>
            <a:ext cx="7576320"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ESPACE STARTUPER</a:t>
            </a:r>
          </a:p>
        </p:txBody>
      </p:sp>
      <p:sp>
        <p:nvSpPr>
          <p:cNvPr name="TextBox 12" id="12"/>
          <p:cNvSpPr txBox="true"/>
          <p:nvPr/>
        </p:nvSpPr>
        <p:spPr>
          <a:xfrm rot="0">
            <a:off x="10341722" y="2031985"/>
            <a:ext cx="6917578" cy="2433230"/>
          </a:xfrm>
          <a:prstGeom prst="rect">
            <a:avLst/>
          </a:prstGeom>
        </p:spPr>
        <p:txBody>
          <a:bodyPr anchor="t" rtlCol="false" tIns="0" lIns="0" bIns="0" rIns="0">
            <a:spAutoFit/>
          </a:bodyPr>
          <a:lstStyle/>
          <a:p>
            <a:pPr algn="just">
              <a:lnSpc>
                <a:spcPts val="3862"/>
              </a:lnSpc>
              <a:spcBef>
                <a:spcPct val="0"/>
              </a:spcBef>
            </a:pPr>
            <a:r>
              <a:rPr lang="en-US" sz="2758" spc="49">
                <a:solidFill>
                  <a:srgbClr val="FFFFFF"/>
                </a:solidFill>
                <a:latin typeface="Poppins"/>
              </a:rPr>
              <a:t>Pour ajouter un projet j’ai ajouter le controle pour les champs titre et prix et nombre d’actions quand on a supprimer les nombre du titre il l’a accepter </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4976055" y="1028700"/>
            <a:ext cx="8289361" cy="10055497"/>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grpSp>
        <p:nvGrpSpPr>
          <p:cNvPr name="Group 10" id="10"/>
          <p:cNvGrpSpPr/>
          <p:nvPr/>
        </p:nvGrpSpPr>
        <p:grpSpPr>
          <a:xfrm rot="0">
            <a:off x="1561886" y="2966804"/>
            <a:ext cx="1080030" cy="108003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TextBox 12" id="12"/>
          <p:cNvSpPr txBox="true"/>
          <p:nvPr/>
        </p:nvSpPr>
        <p:spPr>
          <a:xfrm rot="0">
            <a:off x="5977723" y="4387427"/>
            <a:ext cx="6559896" cy="2991532"/>
          </a:xfrm>
          <a:prstGeom prst="rect">
            <a:avLst/>
          </a:prstGeom>
        </p:spPr>
        <p:txBody>
          <a:bodyPr anchor="t" rtlCol="false" tIns="0" lIns="0" bIns="0" rIns="0">
            <a:spAutoFit/>
          </a:bodyPr>
          <a:lstStyle/>
          <a:p>
            <a:pPr marL="795131" indent="-397566" lvl="1">
              <a:lnSpc>
                <a:spcPts val="4714"/>
              </a:lnSpc>
              <a:buFont typeface="Arial"/>
              <a:buChar char="•"/>
            </a:pPr>
            <a:r>
              <a:rPr lang="en-US" sz="3682">
                <a:solidFill>
                  <a:srgbClr val="FFFFFF"/>
                </a:solidFill>
                <a:latin typeface="Poppins Bold Italics"/>
              </a:rPr>
              <a:t>Youtube </a:t>
            </a:r>
          </a:p>
          <a:p>
            <a:pPr marL="795131" indent="-397566" lvl="1">
              <a:lnSpc>
                <a:spcPts val="4714"/>
              </a:lnSpc>
              <a:buFont typeface="Arial"/>
              <a:buChar char="•"/>
            </a:pPr>
            <a:r>
              <a:rPr lang="en-US" sz="3682">
                <a:solidFill>
                  <a:srgbClr val="FFFFFF"/>
                </a:solidFill>
                <a:latin typeface="Poppins Bold Italics"/>
              </a:rPr>
              <a:t>https://www.w3schools.com/</a:t>
            </a:r>
          </a:p>
          <a:p>
            <a:pPr marL="795131" indent="-397566" lvl="1">
              <a:lnSpc>
                <a:spcPts val="4714"/>
              </a:lnSpc>
              <a:buFont typeface="Arial"/>
              <a:buChar char="•"/>
            </a:pPr>
            <a:r>
              <a:rPr lang="en-US" sz="3682">
                <a:solidFill>
                  <a:srgbClr val="FFFFFF"/>
                </a:solidFill>
                <a:latin typeface="Poppins Bold Italics"/>
              </a:rPr>
              <a:t>sololearn.com</a:t>
            </a:r>
          </a:p>
          <a:p>
            <a:pPr>
              <a:lnSpc>
                <a:spcPts val="4714"/>
              </a:lnSpc>
            </a:pPr>
          </a:p>
        </p:txBody>
      </p:sp>
      <p:sp>
        <p:nvSpPr>
          <p:cNvPr name="TextBox 13" id="13"/>
          <p:cNvSpPr txBox="true"/>
          <p:nvPr/>
        </p:nvSpPr>
        <p:spPr>
          <a:xfrm rot="0">
            <a:off x="6140049" y="249002"/>
            <a:ext cx="6007902" cy="900430"/>
          </a:xfrm>
          <a:prstGeom prst="rect">
            <a:avLst/>
          </a:prstGeom>
        </p:spPr>
        <p:txBody>
          <a:bodyPr anchor="t" rtlCol="false" tIns="0" lIns="0" bIns="0" rIns="0">
            <a:spAutoFit/>
          </a:bodyPr>
          <a:lstStyle/>
          <a:p>
            <a:pPr algn="ctr">
              <a:lnSpc>
                <a:spcPts val="6709"/>
              </a:lnSpc>
            </a:pPr>
            <a:r>
              <a:rPr lang="en-US" sz="5499">
                <a:solidFill>
                  <a:srgbClr val="FFFFFF"/>
                </a:solidFill>
                <a:latin typeface="Poppins"/>
              </a:rPr>
              <a:t>MES RÉFÉRENCES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561886" y="2966804"/>
            <a:ext cx="1080030" cy="108003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10" id="10"/>
          <p:cNvSpPr/>
          <p:nvPr/>
        </p:nvSpPr>
        <p:spPr>
          <a:xfrm flipH="false" flipV="false" rot="0">
            <a:off x="13248658" y="3052097"/>
            <a:ext cx="3695772" cy="3695772"/>
          </a:xfrm>
          <a:custGeom>
            <a:avLst/>
            <a:gdLst/>
            <a:ahLst/>
            <a:cxnLst/>
            <a:rect r="r" b="b" t="t" l="l"/>
            <a:pathLst>
              <a:path h="3695772" w="3695772">
                <a:moveTo>
                  <a:pt x="0" y="0"/>
                </a:moveTo>
                <a:lnTo>
                  <a:pt x="3695772" y="0"/>
                </a:lnTo>
                <a:lnTo>
                  <a:pt x="3695772" y="3695772"/>
                </a:lnTo>
                <a:lnTo>
                  <a:pt x="0" y="3695772"/>
                </a:lnTo>
                <a:lnTo>
                  <a:pt x="0" y="0"/>
                </a:lnTo>
                <a:close/>
              </a:path>
            </a:pathLst>
          </a:custGeom>
          <a:blipFill>
            <a:blip r:embed="rId6"/>
            <a:stretch>
              <a:fillRect l="0" t="0" r="0" b="0"/>
            </a:stretch>
          </a:blipFill>
        </p:spPr>
      </p:sp>
      <p:sp>
        <p:nvSpPr>
          <p:cNvPr name="TextBox 11" id="11"/>
          <p:cNvSpPr txBox="true"/>
          <p:nvPr/>
        </p:nvSpPr>
        <p:spPr>
          <a:xfrm rot="0">
            <a:off x="1769807" y="877772"/>
            <a:ext cx="1890833" cy="283632"/>
          </a:xfrm>
          <a:prstGeom prst="rect">
            <a:avLst/>
          </a:prstGeom>
        </p:spPr>
        <p:txBody>
          <a:bodyPr anchor="t" rtlCol="false" tIns="0" lIns="0" bIns="0" rIns="0">
            <a:spAutoFit/>
          </a:bodyPr>
          <a:lstStyle/>
          <a:p>
            <a:pPr>
              <a:lnSpc>
                <a:spcPts val="2216"/>
              </a:lnSpc>
              <a:spcBef>
                <a:spcPct val="0"/>
              </a:spcBef>
            </a:pPr>
            <a:r>
              <a:rPr lang="en-US" sz="1583">
                <a:solidFill>
                  <a:srgbClr val="FFFFFF"/>
                </a:solidFill>
                <a:latin typeface="Poppins"/>
              </a:rPr>
              <a:t>SALFORD &amp; CO.</a:t>
            </a:r>
          </a:p>
        </p:txBody>
      </p:sp>
      <p:sp>
        <p:nvSpPr>
          <p:cNvPr name="TextBox 12" id="12"/>
          <p:cNvSpPr txBox="true"/>
          <p:nvPr/>
        </p:nvSpPr>
        <p:spPr>
          <a:xfrm rot="0">
            <a:off x="6140049" y="1412173"/>
            <a:ext cx="6007902" cy="900430"/>
          </a:xfrm>
          <a:prstGeom prst="rect">
            <a:avLst/>
          </a:prstGeom>
        </p:spPr>
        <p:txBody>
          <a:bodyPr anchor="t" rtlCol="false" tIns="0" lIns="0" bIns="0" rIns="0">
            <a:spAutoFit/>
          </a:bodyPr>
          <a:lstStyle/>
          <a:p>
            <a:pPr algn="ctr">
              <a:lnSpc>
                <a:spcPts val="6709"/>
              </a:lnSpc>
            </a:pPr>
            <a:r>
              <a:rPr lang="en-US" sz="5499">
                <a:solidFill>
                  <a:srgbClr val="FFFFFF"/>
                </a:solidFill>
                <a:latin typeface="Poppins"/>
              </a:rPr>
              <a:t>MES DONNÉES</a:t>
            </a:r>
          </a:p>
        </p:txBody>
      </p:sp>
      <p:sp>
        <p:nvSpPr>
          <p:cNvPr name="TextBox 13" id="13"/>
          <p:cNvSpPr txBox="true"/>
          <p:nvPr/>
        </p:nvSpPr>
        <p:spPr>
          <a:xfrm rot="0">
            <a:off x="3203666" y="3411569"/>
            <a:ext cx="5065514" cy="2734945"/>
          </a:xfrm>
          <a:prstGeom prst="rect">
            <a:avLst/>
          </a:prstGeom>
        </p:spPr>
        <p:txBody>
          <a:bodyPr anchor="t" rtlCol="false" tIns="0" lIns="0" bIns="0" rIns="0">
            <a:spAutoFit/>
          </a:bodyPr>
          <a:lstStyle/>
          <a:p>
            <a:pPr algn="ctr">
              <a:lnSpc>
                <a:spcPts val="7279"/>
              </a:lnSpc>
            </a:pPr>
            <a:r>
              <a:rPr lang="en-US" sz="5199">
                <a:solidFill>
                  <a:srgbClr val="E14761"/>
                </a:solidFill>
                <a:latin typeface="Open Sans Bold"/>
              </a:rPr>
              <a:t>Nom:</a:t>
            </a:r>
            <a:r>
              <a:rPr lang="en-US" sz="5199">
                <a:solidFill>
                  <a:srgbClr val="FFFFFF"/>
                </a:solidFill>
                <a:latin typeface="Open Sans Bold"/>
              </a:rPr>
              <a:t> Midassi</a:t>
            </a:r>
          </a:p>
          <a:p>
            <a:pPr algn="ctr">
              <a:lnSpc>
                <a:spcPts val="7279"/>
              </a:lnSpc>
            </a:pPr>
            <a:r>
              <a:rPr lang="en-US" sz="5199">
                <a:solidFill>
                  <a:srgbClr val="E14761"/>
                </a:solidFill>
                <a:latin typeface="Open Sans Bold"/>
              </a:rPr>
              <a:t>Prénom:</a:t>
            </a:r>
            <a:r>
              <a:rPr lang="en-US" sz="5199">
                <a:solidFill>
                  <a:srgbClr val="FFFFFF"/>
                </a:solidFill>
                <a:latin typeface="Open Sans Bold"/>
              </a:rPr>
              <a:t> May</a:t>
            </a:r>
          </a:p>
          <a:p>
            <a:pPr algn="ctr">
              <a:lnSpc>
                <a:spcPts val="7279"/>
              </a:lnSpc>
            </a:pPr>
            <a:r>
              <a:rPr lang="en-US" sz="5199">
                <a:solidFill>
                  <a:srgbClr val="FFFFFF"/>
                </a:solidFill>
                <a:latin typeface="Open Sans Bold"/>
              </a:rPr>
              <a:t>   </a:t>
            </a:r>
            <a:r>
              <a:rPr lang="en-US" sz="5199">
                <a:solidFill>
                  <a:srgbClr val="E14761"/>
                </a:solidFill>
                <a:latin typeface="Open Sans Bold"/>
              </a:rPr>
              <a:t>Classe : </a:t>
            </a:r>
            <a:r>
              <a:rPr lang="en-US" sz="5199">
                <a:solidFill>
                  <a:srgbClr val="FFFFFF"/>
                </a:solidFill>
                <a:latin typeface="Open Sans Bold"/>
              </a:rPr>
              <a:t>2BIS2 </a:t>
            </a:r>
          </a:p>
        </p:txBody>
      </p:sp>
      <p:sp>
        <p:nvSpPr>
          <p:cNvPr name="TextBox 14" id="14"/>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5" id="15"/>
          <p:cNvSpPr txBox="true"/>
          <p:nvPr/>
        </p:nvSpPr>
        <p:spPr>
          <a:xfrm rot="0">
            <a:off x="2358194" y="7478942"/>
            <a:ext cx="13581136" cy="1811020"/>
          </a:xfrm>
          <a:prstGeom prst="rect">
            <a:avLst/>
          </a:prstGeom>
        </p:spPr>
        <p:txBody>
          <a:bodyPr anchor="t" rtlCol="false" tIns="0" lIns="0" bIns="0" rIns="0">
            <a:spAutoFit/>
          </a:bodyPr>
          <a:lstStyle/>
          <a:p>
            <a:pPr algn="ctr">
              <a:lnSpc>
                <a:spcPts val="7279"/>
              </a:lnSpc>
            </a:pPr>
            <a:r>
              <a:rPr lang="en-US" sz="5199">
                <a:solidFill>
                  <a:srgbClr val="FF889C"/>
                </a:solidFill>
                <a:latin typeface="Open Sans Bold"/>
              </a:rPr>
              <a:t>Email: </a:t>
            </a:r>
            <a:r>
              <a:rPr lang="en-US" sz="5199">
                <a:solidFill>
                  <a:srgbClr val="FFFFFF"/>
                </a:solidFill>
                <a:latin typeface="Open Sans Bold"/>
              </a:rPr>
              <a:t>may.midassi15@gmail.com</a:t>
            </a:r>
          </a:p>
          <a:p>
            <a:pPr algn="ctr">
              <a:lnSpc>
                <a:spcPts val="727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1561886" y="2966804"/>
            <a:ext cx="1080030" cy="108003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10" id="10"/>
          <p:cNvSpPr/>
          <p:nvPr/>
        </p:nvSpPr>
        <p:spPr>
          <a:xfrm flipH="false" flipV="false" rot="0">
            <a:off x="398259" y="315677"/>
            <a:ext cx="5410542" cy="5552316"/>
          </a:xfrm>
          <a:custGeom>
            <a:avLst/>
            <a:gdLst/>
            <a:ahLst/>
            <a:cxnLst/>
            <a:rect r="r" b="b" t="t" l="l"/>
            <a:pathLst>
              <a:path h="5552316" w="5410542">
                <a:moveTo>
                  <a:pt x="0" y="0"/>
                </a:moveTo>
                <a:lnTo>
                  <a:pt x="5410542" y="0"/>
                </a:lnTo>
                <a:lnTo>
                  <a:pt x="5410542" y="5552315"/>
                </a:lnTo>
                <a:lnTo>
                  <a:pt x="0" y="5552315"/>
                </a:lnTo>
                <a:lnTo>
                  <a:pt x="0" y="0"/>
                </a:lnTo>
                <a:close/>
              </a:path>
            </a:pathLst>
          </a:custGeom>
          <a:blipFill>
            <a:blip r:embed="rId6"/>
            <a:stretch>
              <a:fillRect l="0" t="0" r="0" b="0"/>
            </a:stretch>
          </a:blipFill>
        </p:spPr>
      </p:sp>
      <p:sp>
        <p:nvSpPr>
          <p:cNvPr name="Freeform 11" id="11"/>
          <p:cNvSpPr/>
          <p:nvPr/>
        </p:nvSpPr>
        <p:spPr>
          <a:xfrm flipH="false" flipV="false" rot="0">
            <a:off x="4866729" y="4729129"/>
            <a:ext cx="5253396" cy="5410549"/>
          </a:xfrm>
          <a:custGeom>
            <a:avLst/>
            <a:gdLst/>
            <a:ahLst/>
            <a:cxnLst/>
            <a:rect r="r" b="b" t="t" l="l"/>
            <a:pathLst>
              <a:path h="5410549" w="5253396">
                <a:moveTo>
                  <a:pt x="0" y="0"/>
                </a:moveTo>
                <a:lnTo>
                  <a:pt x="5253396" y="0"/>
                </a:lnTo>
                <a:lnTo>
                  <a:pt x="5253396" y="5410548"/>
                </a:lnTo>
                <a:lnTo>
                  <a:pt x="0" y="5410548"/>
                </a:lnTo>
                <a:lnTo>
                  <a:pt x="0" y="0"/>
                </a:lnTo>
                <a:close/>
              </a:path>
            </a:pathLst>
          </a:custGeom>
          <a:blipFill>
            <a:blip r:embed="rId7"/>
            <a:stretch>
              <a:fillRect l="0" t="0" r="0" b="0"/>
            </a:stretch>
          </a:blipFill>
        </p:spPr>
      </p:sp>
      <p:sp>
        <p:nvSpPr>
          <p:cNvPr name="TextBox 12" id="12"/>
          <p:cNvSpPr txBox="true"/>
          <p:nvPr/>
        </p:nvSpPr>
        <p:spPr>
          <a:xfrm rot="0">
            <a:off x="10562034" y="2509017"/>
            <a:ext cx="7346345" cy="4025271"/>
          </a:xfrm>
          <a:prstGeom prst="rect">
            <a:avLst/>
          </a:prstGeom>
        </p:spPr>
        <p:txBody>
          <a:bodyPr anchor="t" rtlCol="false" tIns="0" lIns="0" bIns="0" rIns="0">
            <a:spAutoFit/>
          </a:bodyPr>
          <a:lstStyle/>
          <a:p>
            <a:pPr>
              <a:lnSpc>
                <a:spcPts val="5279"/>
              </a:lnSpc>
            </a:pPr>
            <a:r>
              <a:rPr lang="en-US" sz="4124">
                <a:solidFill>
                  <a:srgbClr val="FFFFFF"/>
                </a:solidFill>
                <a:latin typeface="Poppins Bold Italics"/>
              </a:rPr>
              <a:t>Page d’accueil de mon site </a:t>
            </a:r>
          </a:p>
          <a:p>
            <a:pPr>
              <a:lnSpc>
                <a:spcPts val="5279"/>
              </a:lnSpc>
            </a:pPr>
            <a:r>
              <a:rPr lang="en-US" sz="4124">
                <a:solidFill>
                  <a:srgbClr val="FFFFFF"/>
                </a:solidFill>
                <a:latin typeface="Poppins Bold Italics"/>
              </a:rPr>
              <a:t>contient une description générale avec deux boutons Log In pour le Startuper et le Capital risque </a:t>
            </a:r>
          </a:p>
        </p:txBody>
      </p:sp>
      <p:sp>
        <p:nvSpPr>
          <p:cNvPr name="TextBox 13" id="13"/>
          <p:cNvSpPr txBox="true"/>
          <p:nvPr/>
        </p:nvSpPr>
        <p:spPr>
          <a:xfrm rot="0">
            <a:off x="5990030" y="541277"/>
            <a:ext cx="6007902" cy="1748155"/>
          </a:xfrm>
          <a:prstGeom prst="rect">
            <a:avLst/>
          </a:prstGeom>
        </p:spPr>
        <p:txBody>
          <a:bodyPr anchor="t" rtlCol="false" tIns="0" lIns="0" bIns="0" rIns="0">
            <a:spAutoFit/>
          </a:bodyPr>
          <a:lstStyle/>
          <a:p>
            <a:pPr algn="ctr">
              <a:lnSpc>
                <a:spcPts val="6709"/>
              </a:lnSpc>
            </a:pPr>
            <a:r>
              <a:rPr lang="en-US" sz="5499">
                <a:solidFill>
                  <a:srgbClr val="FFFFFF"/>
                </a:solidFill>
                <a:latin typeface="Poppins"/>
              </a:rPr>
              <a:t>STRUCTURE DE MON SITE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sp>
        <p:nvSpPr>
          <p:cNvPr name="Freeform 4" id="4"/>
          <p:cNvSpPr/>
          <p:nvPr/>
        </p:nvSpPr>
        <p:spPr>
          <a:xfrm flipH="false" flipV="false" rot="0">
            <a:off x="1028700" y="811855"/>
            <a:ext cx="453117" cy="433691"/>
          </a:xfrm>
          <a:custGeom>
            <a:avLst/>
            <a:gdLst/>
            <a:ahLst/>
            <a:cxnLst/>
            <a:rect r="r" b="b" t="t" l="l"/>
            <a:pathLst>
              <a:path h="433691" w="453117">
                <a:moveTo>
                  <a:pt x="0" y="0"/>
                </a:moveTo>
                <a:lnTo>
                  <a:pt x="453117" y="0"/>
                </a:lnTo>
                <a:lnTo>
                  <a:pt x="453117" y="433690"/>
                </a:lnTo>
                <a:lnTo>
                  <a:pt x="0" y="4336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17461777" y="7605853"/>
            <a:ext cx="1652447" cy="1652447"/>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7" id="7"/>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9910734" y="688717"/>
            <a:ext cx="1080030" cy="1080030"/>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11" id="11"/>
          <p:cNvSpPr/>
          <p:nvPr/>
        </p:nvSpPr>
        <p:spPr>
          <a:xfrm flipH="false" flipV="false" rot="0">
            <a:off x="374475" y="5419319"/>
            <a:ext cx="7336464" cy="4568798"/>
          </a:xfrm>
          <a:custGeom>
            <a:avLst/>
            <a:gdLst/>
            <a:ahLst/>
            <a:cxnLst/>
            <a:rect r="r" b="b" t="t" l="l"/>
            <a:pathLst>
              <a:path h="4568798" w="7336464">
                <a:moveTo>
                  <a:pt x="0" y="0"/>
                </a:moveTo>
                <a:lnTo>
                  <a:pt x="7336465" y="0"/>
                </a:lnTo>
                <a:lnTo>
                  <a:pt x="7336465" y="4568798"/>
                </a:lnTo>
                <a:lnTo>
                  <a:pt x="0" y="4568798"/>
                </a:lnTo>
                <a:lnTo>
                  <a:pt x="0" y="0"/>
                </a:lnTo>
                <a:close/>
              </a:path>
            </a:pathLst>
          </a:custGeom>
          <a:blipFill>
            <a:blip r:embed="rId8"/>
            <a:stretch>
              <a:fillRect l="0" t="0" r="0" b="-65671"/>
            </a:stretch>
          </a:blipFill>
        </p:spPr>
      </p:sp>
      <p:sp>
        <p:nvSpPr>
          <p:cNvPr name="Freeform 12" id="12"/>
          <p:cNvSpPr/>
          <p:nvPr/>
        </p:nvSpPr>
        <p:spPr>
          <a:xfrm flipH="false" flipV="false" rot="0">
            <a:off x="374475" y="381363"/>
            <a:ext cx="7336464" cy="4536835"/>
          </a:xfrm>
          <a:custGeom>
            <a:avLst/>
            <a:gdLst/>
            <a:ahLst/>
            <a:cxnLst/>
            <a:rect r="r" b="b" t="t" l="l"/>
            <a:pathLst>
              <a:path h="4536835" w="7336464">
                <a:moveTo>
                  <a:pt x="0" y="0"/>
                </a:moveTo>
                <a:lnTo>
                  <a:pt x="7336465" y="0"/>
                </a:lnTo>
                <a:lnTo>
                  <a:pt x="7336465" y="4536836"/>
                </a:lnTo>
                <a:lnTo>
                  <a:pt x="0" y="4536836"/>
                </a:lnTo>
                <a:lnTo>
                  <a:pt x="0" y="0"/>
                </a:lnTo>
                <a:close/>
              </a:path>
            </a:pathLst>
          </a:custGeom>
          <a:blipFill>
            <a:blip r:embed="rId9"/>
            <a:stretch>
              <a:fillRect l="-5916" t="0" r="-7047" b="-19922"/>
            </a:stretch>
          </a:blipFill>
        </p:spPr>
      </p:sp>
      <p:sp>
        <p:nvSpPr>
          <p:cNvPr name="TextBox 13" id="13"/>
          <p:cNvSpPr txBox="true"/>
          <p:nvPr/>
        </p:nvSpPr>
        <p:spPr>
          <a:xfrm rot="0">
            <a:off x="10544198" y="745180"/>
            <a:ext cx="7576320"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LES PAGES LOG IN </a:t>
            </a:r>
          </a:p>
        </p:txBody>
      </p:sp>
      <p:sp>
        <p:nvSpPr>
          <p:cNvPr name="TextBox 14" id="14"/>
          <p:cNvSpPr txBox="true"/>
          <p:nvPr/>
        </p:nvSpPr>
        <p:spPr>
          <a:xfrm rot="0">
            <a:off x="10450748" y="1926766"/>
            <a:ext cx="6268537" cy="5260976"/>
          </a:xfrm>
          <a:prstGeom prst="rect">
            <a:avLst/>
          </a:prstGeom>
        </p:spPr>
        <p:txBody>
          <a:bodyPr anchor="t" rtlCol="false" tIns="0" lIns="0" bIns="0" rIns="0">
            <a:spAutoFit/>
          </a:bodyPr>
          <a:lstStyle/>
          <a:p>
            <a:pPr algn="just">
              <a:lnSpc>
                <a:spcPts val="3499"/>
              </a:lnSpc>
            </a:pPr>
            <a:r>
              <a:rPr lang="en-US" sz="2499">
                <a:solidFill>
                  <a:srgbClr val="FFFFFF"/>
                </a:solidFill>
                <a:latin typeface="Poppins"/>
              </a:rPr>
              <a:t>Les pages login contiennent deux champs pour saisir le pseudo te le mot de passe j’ai utilisé un code java script pour le contrôle de saisie et pour l’icone de l’œil pour voir le mdp</a:t>
            </a:r>
          </a:p>
          <a:p>
            <a:pPr algn="just">
              <a:lnSpc>
                <a:spcPts val="3499"/>
              </a:lnSpc>
              <a:spcBef>
                <a:spcPct val="0"/>
              </a:spcBef>
            </a:pPr>
            <a:r>
              <a:rPr lang="en-US" sz="2499">
                <a:solidFill>
                  <a:srgbClr val="FFFFFF"/>
                </a:solidFill>
                <a:latin typeface="Poppins"/>
              </a:rPr>
              <a:t>si l’investisseur ou le startuper saisie un faux mot de passe ou pseudo le focus en rouge se met sur le champ avec message je veux prendre exemple pour le capital risque et expliquer le code car c’est le même que le startuper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grpSp>
        <p:nvGrpSpPr>
          <p:cNvPr name="Group 4" id="4"/>
          <p:cNvGrpSpPr/>
          <p:nvPr/>
        </p:nvGrpSpPr>
        <p:grpSpPr>
          <a:xfrm rot="0">
            <a:off x="17461777" y="7605853"/>
            <a:ext cx="1652447" cy="165244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6" id="6"/>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9910734" y="688717"/>
            <a:ext cx="1080030" cy="108003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10" id="10"/>
          <p:cNvSpPr/>
          <p:nvPr/>
        </p:nvSpPr>
        <p:spPr>
          <a:xfrm flipH="false" flipV="false" rot="0">
            <a:off x="684811" y="430234"/>
            <a:ext cx="7685912" cy="4713266"/>
          </a:xfrm>
          <a:custGeom>
            <a:avLst/>
            <a:gdLst/>
            <a:ahLst/>
            <a:cxnLst/>
            <a:rect r="r" b="b" t="t" l="l"/>
            <a:pathLst>
              <a:path h="4713266" w="7685912">
                <a:moveTo>
                  <a:pt x="0" y="0"/>
                </a:moveTo>
                <a:lnTo>
                  <a:pt x="7685912" y="0"/>
                </a:lnTo>
                <a:lnTo>
                  <a:pt x="7685912" y="4713266"/>
                </a:lnTo>
                <a:lnTo>
                  <a:pt x="0" y="4713266"/>
                </a:lnTo>
                <a:lnTo>
                  <a:pt x="0" y="0"/>
                </a:lnTo>
                <a:close/>
              </a:path>
            </a:pathLst>
          </a:custGeom>
          <a:blipFill>
            <a:blip r:embed="rId6"/>
            <a:stretch>
              <a:fillRect l="0" t="0" r="0" b="0"/>
            </a:stretch>
          </a:blipFill>
        </p:spPr>
      </p:sp>
      <p:sp>
        <p:nvSpPr>
          <p:cNvPr name="Freeform 11" id="11"/>
          <p:cNvSpPr/>
          <p:nvPr/>
        </p:nvSpPr>
        <p:spPr>
          <a:xfrm flipH="false" flipV="false" rot="0">
            <a:off x="9610547" y="5279097"/>
            <a:ext cx="8297831" cy="4692226"/>
          </a:xfrm>
          <a:custGeom>
            <a:avLst/>
            <a:gdLst/>
            <a:ahLst/>
            <a:cxnLst/>
            <a:rect r="r" b="b" t="t" l="l"/>
            <a:pathLst>
              <a:path h="4692226" w="8297831">
                <a:moveTo>
                  <a:pt x="0" y="0"/>
                </a:moveTo>
                <a:lnTo>
                  <a:pt x="8297832" y="0"/>
                </a:lnTo>
                <a:lnTo>
                  <a:pt x="8297832" y="4692226"/>
                </a:lnTo>
                <a:lnTo>
                  <a:pt x="0" y="4692226"/>
                </a:lnTo>
                <a:lnTo>
                  <a:pt x="0" y="0"/>
                </a:lnTo>
                <a:close/>
              </a:path>
            </a:pathLst>
          </a:custGeom>
          <a:blipFill>
            <a:blip r:embed="rId7"/>
            <a:stretch>
              <a:fillRect l="0" t="0" r="0" b="0"/>
            </a:stretch>
          </a:blipFill>
        </p:spPr>
      </p:sp>
      <p:sp>
        <p:nvSpPr>
          <p:cNvPr name="TextBox 12" id="12"/>
          <p:cNvSpPr txBox="true"/>
          <p:nvPr/>
        </p:nvSpPr>
        <p:spPr>
          <a:xfrm rot="0">
            <a:off x="10544198" y="745180"/>
            <a:ext cx="7576320"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LES PAGES LOG IN </a:t>
            </a:r>
          </a:p>
        </p:txBody>
      </p:sp>
      <p:sp>
        <p:nvSpPr>
          <p:cNvPr name="TextBox 13" id="13"/>
          <p:cNvSpPr txBox="true"/>
          <p:nvPr/>
        </p:nvSpPr>
        <p:spPr>
          <a:xfrm rot="0">
            <a:off x="10450748" y="1883904"/>
            <a:ext cx="6268537" cy="3946526"/>
          </a:xfrm>
          <a:prstGeom prst="rect">
            <a:avLst/>
          </a:prstGeom>
        </p:spPr>
        <p:txBody>
          <a:bodyPr anchor="t" rtlCol="false" tIns="0" lIns="0" bIns="0" rIns="0">
            <a:spAutoFit/>
          </a:bodyPr>
          <a:lstStyle/>
          <a:p>
            <a:pPr algn="just">
              <a:lnSpc>
                <a:spcPts val="3499"/>
              </a:lnSpc>
            </a:pPr>
            <a:r>
              <a:rPr lang="en-US" sz="2499">
                <a:solidFill>
                  <a:srgbClr val="FFFFFF"/>
                </a:solidFill>
                <a:latin typeface="Poppins"/>
              </a:rPr>
              <a:t>j’ai saisie un faux pseudo et mot de passe qui n’existe pas dans la base et les champs deviennent rouge avec   classList.add('is-invalid')</a:t>
            </a:r>
          </a:p>
          <a:p>
            <a:pPr algn="just">
              <a:lnSpc>
                <a:spcPts val="3499"/>
              </a:lnSpc>
            </a:pPr>
            <a:r>
              <a:rPr lang="en-US" sz="2499">
                <a:solidFill>
                  <a:srgbClr val="FFFFFF"/>
                </a:solidFill>
                <a:latin typeface="Poppins"/>
              </a:rPr>
              <a:t>et classList.remove('is-invalid') si il saisie un champ correct et entre dans l’espace du capital risque.</a:t>
            </a:r>
          </a:p>
          <a:p>
            <a:pPr algn="just">
              <a:lnSpc>
                <a:spcPts val="3499"/>
              </a:lnSpc>
            </a:pPr>
          </a:p>
          <a:p>
            <a:pPr algn="just">
              <a:lnSpc>
                <a:spcPts val="3499"/>
              </a:lnSpc>
              <a:spcBef>
                <a:spcPct val="0"/>
              </a:spcBef>
            </a:pPr>
          </a:p>
        </p:txBody>
      </p:sp>
      <p:sp>
        <p:nvSpPr>
          <p:cNvPr name="TextBox 14" id="14"/>
          <p:cNvSpPr txBox="true"/>
          <p:nvPr/>
        </p:nvSpPr>
        <p:spPr>
          <a:xfrm rot="0">
            <a:off x="1730589" y="5763754"/>
            <a:ext cx="6268537" cy="3508376"/>
          </a:xfrm>
          <a:prstGeom prst="rect">
            <a:avLst/>
          </a:prstGeom>
        </p:spPr>
        <p:txBody>
          <a:bodyPr anchor="t" rtlCol="false" tIns="0" lIns="0" bIns="0" rIns="0">
            <a:spAutoFit/>
          </a:bodyPr>
          <a:lstStyle/>
          <a:p>
            <a:pPr algn="just">
              <a:lnSpc>
                <a:spcPts val="3499"/>
              </a:lnSpc>
            </a:pPr>
            <a:r>
              <a:rPr lang="en-US" sz="2499">
                <a:solidFill>
                  <a:srgbClr val="FFFFFF"/>
                </a:solidFill>
                <a:latin typeface="Poppins"/>
              </a:rPr>
              <a:t>avec php une requête select va chercher l’utilisateur qui possède les données saisie et si il existe son id va être stocké dans une variable de session pour l’utiliser dans les etapes suivante </a:t>
            </a:r>
          </a:p>
          <a:p>
            <a:pPr algn="just">
              <a:lnSpc>
                <a:spcPts val="3499"/>
              </a:lnSpc>
            </a:pPr>
          </a:p>
          <a:p>
            <a:pPr algn="just">
              <a:lnSpc>
                <a:spcPts val="3499"/>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684811" y="607952"/>
            <a:ext cx="2993353" cy="870896"/>
            <a:chOff x="0" y="0"/>
            <a:chExt cx="2269857" cy="660400"/>
          </a:xfrm>
        </p:grpSpPr>
        <p:sp>
          <p:nvSpPr>
            <p:cNvPr name="Freeform 3" id="3"/>
            <p:cNvSpPr/>
            <p:nvPr/>
          </p:nvSpPr>
          <p:spPr>
            <a:xfrm flipH="false" flipV="false" rot="0">
              <a:off x="0" y="0"/>
              <a:ext cx="2269857" cy="660400"/>
            </a:xfrm>
            <a:custGeom>
              <a:avLst/>
              <a:gdLst/>
              <a:ahLst/>
              <a:cxnLst/>
              <a:rect r="r" b="b" t="t" l="l"/>
              <a:pathLst>
                <a:path h="660400" w="2269857">
                  <a:moveTo>
                    <a:pt x="2145397" y="660400"/>
                  </a:moveTo>
                  <a:lnTo>
                    <a:pt x="124460" y="660400"/>
                  </a:lnTo>
                  <a:cubicBezTo>
                    <a:pt x="55880" y="660400"/>
                    <a:pt x="0" y="604520"/>
                    <a:pt x="0" y="535940"/>
                  </a:cubicBezTo>
                  <a:lnTo>
                    <a:pt x="0" y="124460"/>
                  </a:lnTo>
                  <a:cubicBezTo>
                    <a:pt x="0" y="55880"/>
                    <a:pt x="55880" y="0"/>
                    <a:pt x="124460" y="0"/>
                  </a:cubicBezTo>
                  <a:lnTo>
                    <a:pt x="2145397" y="0"/>
                  </a:lnTo>
                  <a:cubicBezTo>
                    <a:pt x="2213977" y="0"/>
                    <a:pt x="2269857" y="55880"/>
                    <a:pt x="2269857" y="124460"/>
                  </a:cubicBezTo>
                  <a:lnTo>
                    <a:pt x="2269857" y="535940"/>
                  </a:lnTo>
                  <a:cubicBezTo>
                    <a:pt x="2269857" y="604520"/>
                    <a:pt x="2213977" y="660400"/>
                    <a:pt x="2145397" y="660400"/>
                  </a:cubicBezTo>
                  <a:close/>
                </a:path>
              </a:pathLst>
            </a:custGeom>
            <a:solidFill>
              <a:srgbClr val="191B1A"/>
            </a:solidFill>
          </p:spPr>
        </p:sp>
      </p:grpSp>
      <p:grpSp>
        <p:nvGrpSpPr>
          <p:cNvPr name="Group 4" id="4"/>
          <p:cNvGrpSpPr/>
          <p:nvPr/>
        </p:nvGrpSpPr>
        <p:grpSpPr>
          <a:xfrm rot="0">
            <a:off x="17461777" y="7605853"/>
            <a:ext cx="1652447" cy="1652447"/>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6" id="6"/>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9910734" y="688717"/>
            <a:ext cx="1080030" cy="108003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10" id="10"/>
          <p:cNvSpPr/>
          <p:nvPr/>
        </p:nvSpPr>
        <p:spPr>
          <a:xfrm flipH="false" flipV="false" rot="0">
            <a:off x="342901" y="4270792"/>
            <a:ext cx="9910734" cy="6085538"/>
          </a:xfrm>
          <a:custGeom>
            <a:avLst/>
            <a:gdLst/>
            <a:ahLst/>
            <a:cxnLst/>
            <a:rect r="r" b="b" t="t" l="l"/>
            <a:pathLst>
              <a:path h="6085538" w="9910734">
                <a:moveTo>
                  <a:pt x="0" y="0"/>
                </a:moveTo>
                <a:lnTo>
                  <a:pt x="9910733" y="0"/>
                </a:lnTo>
                <a:lnTo>
                  <a:pt x="9910733" y="6085538"/>
                </a:lnTo>
                <a:lnTo>
                  <a:pt x="0" y="6085538"/>
                </a:lnTo>
                <a:lnTo>
                  <a:pt x="0" y="0"/>
                </a:lnTo>
                <a:close/>
              </a:path>
            </a:pathLst>
          </a:custGeom>
          <a:blipFill>
            <a:blip r:embed="rId6"/>
            <a:stretch>
              <a:fillRect l="0" t="0" r="0" b="0"/>
            </a:stretch>
          </a:blipFill>
        </p:spPr>
      </p:sp>
      <p:sp>
        <p:nvSpPr>
          <p:cNvPr name="Freeform 11" id="11"/>
          <p:cNvSpPr/>
          <p:nvPr/>
        </p:nvSpPr>
        <p:spPr>
          <a:xfrm flipH="false" flipV="false" rot="0">
            <a:off x="342901" y="1228732"/>
            <a:ext cx="8210615" cy="2041935"/>
          </a:xfrm>
          <a:custGeom>
            <a:avLst/>
            <a:gdLst/>
            <a:ahLst/>
            <a:cxnLst/>
            <a:rect r="r" b="b" t="t" l="l"/>
            <a:pathLst>
              <a:path h="2041935" w="8210615">
                <a:moveTo>
                  <a:pt x="0" y="0"/>
                </a:moveTo>
                <a:lnTo>
                  <a:pt x="8210615" y="0"/>
                </a:lnTo>
                <a:lnTo>
                  <a:pt x="8210615" y="2041935"/>
                </a:lnTo>
                <a:lnTo>
                  <a:pt x="0" y="2041935"/>
                </a:lnTo>
                <a:lnTo>
                  <a:pt x="0" y="0"/>
                </a:lnTo>
                <a:close/>
              </a:path>
            </a:pathLst>
          </a:custGeom>
          <a:blipFill>
            <a:blip r:embed="rId7"/>
            <a:stretch>
              <a:fillRect l="0" t="0" r="0" b="0"/>
            </a:stretch>
          </a:blipFill>
        </p:spPr>
      </p:sp>
      <p:sp>
        <p:nvSpPr>
          <p:cNvPr name="Freeform 12" id="12"/>
          <p:cNvSpPr/>
          <p:nvPr/>
        </p:nvSpPr>
        <p:spPr>
          <a:xfrm flipH="false" flipV="false" rot="0">
            <a:off x="342901" y="3375255"/>
            <a:ext cx="8654802" cy="790949"/>
          </a:xfrm>
          <a:custGeom>
            <a:avLst/>
            <a:gdLst/>
            <a:ahLst/>
            <a:cxnLst/>
            <a:rect r="r" b="b" t="t" l="l"/>
            <a:pathLst>
              <a:path h="790949" w="8654802">
                <a:moveTo>
                  <a:pt x="0" y="0"/>
                </a:moveTo>
                <a:lnTo>
                  <a:pt x="8654802" y="0"/>
                </a:lnTo>
                <a:lnTo>
                  <a:pt x="8654802" y="790949"/>
                </a:lnTo>
                <a:lnTo>
                  <a:pt x="0" y="790949"/>
                </a:lnTo>
                <a:lnTo>
                  <a:pt x="0" y="0"/>
                </a:lnTo>
                <a:close/>
              </a:path>
            </a:pathLst>
          </a:custGeom>
          <a:blipFill>
            <a:blip r:embed="rId8"/>
            <a:stretch>
              <a:fillRect l="0" t="0" r="0" b="0"/>
            </a:stretch>
          </a:blipFill>
        </p:spPr>
      </p:sp>
      <p:sp>
        <p:nvSpPr>
          <p:cNvPr name="TextBox 13" id="13"/>
          <p:cNvSpPr txBox="true"/>
          <p:nvPr/>
        </p:nvSpPr>
        <p:spPr>
          <a:xfrm rot="0">
            <a:off x="10544198" y="745180"/>
            <a:ext cx="7576320" cy="900430"/>
          </a:xfrm>
          <a:prstGeom prst="rect">
            <a:avLst/>
          </a:prstGeom>
        </p:spPr>
        <p:txBody>
          <a:bodyPr anchor="t" rtlCol="false" tIns="0" lIns="0" bIns="0" rIns="0">
            <a:spAutoFit/>
          </a:bodyPr>
          <a:lstStyle/>
          <a:p>
            <a:pPr>
              <a:lnSpc>
                <a:spcPts val="6709"/>
              </a:lnSpc>
            </a:pPr>
            <a:r>
              <a:rPr lang="en-US" sz="5499">
                <a:solidFill>
                  <a:srgbClr val="FFFFFF"/>
                </a:solidFill>
                <a:latin typeface="Poppins"/>
              </a:rPr>
              <a:t>LES PAGES LOG IN </a:t>
            </a:r>
          </a:p>
        </p:txBody>
      </p:sp>
      <p:sp>
        <p:nvSpPr>
          <p:cNvPr name="TextBox 14" id="14"/>
          <p:cNvSpPr txBox="true"/>
          <p:nvPr/>
        </p:nvSpPr>
        <p:spPr>
          <a:xfrm rot="0">
            <a:off x="10544198" y="1806574"/>
            <a:ext cx="6268537" cy="7013576"/>
          </a:xfrm>
          <a:prstGeom prst="rect">
            <a:avLst/>
          </a:prstGeom>
        </p:spPr>
        <p:txBody>
          <a:bodyPr anchor="t" rtlCol="false" tIns="0" lIns="0" bIns="0" rIns="0">
            <a:spAutoFit/>
          </a:bodyPr>
          <a:lstStyle/>
          <a:p>
            <a:pPr algn="just">
              <a:lnSpc>
                <a:spcPts val="3499"/>
              </a:lnSpc>
            </a:pPr>
            <a:r>
              <a:rPr lang="en-US" sz="2499">
                <a:solidFill>
                  <a:srgbClr val="FFFFFF"/>
                </a:solidFill>
                <a:latin typeface="Poppins"/>
              </a:rPr>
              <a:t>je vais maintenant expliquer le code de l’icone de l’oeil au début car il existe dans plusieurs pages du projet ou il existe un mot de passe a saisir j’ai utiliser la meme page de controle plusieurs fois c’est pour ca que j’ai utiliser un tableau pour stocker tous les element du classe correspondante.</a:t>
            </a:r>
          </a:p>
          <a:p>
            <a:pPr algn="just">
              <a:lnSpc>
                <a:spcPts val="3499"/>
              </a:lnSpc>
            </a:pPr>
            <a:r>
              <a:rPr lang="en-US" sz="2499">
                <a:solidFill>
                  <a:srgbClr val="FFFFFF"/>
                </a:solidFill>
                <a:latin typeface="Poppins"/>
              </a:rPr>
              <a:t>j’ai apporter l’icone depuis le lien figuré dans la capture et dans la partie html on doit ajouter les classes eye et eyeoff dans des balises i dans le div du mot de passe </a:t>
            </a:r>
          </a:p>
          <a:p>
            <a:pPr algn="just">
              <a:lnSpc>
                <a:spcPts val="3499"/>
              </a:lnSpc>
              <a:spcBef>
                <a:spcPct val="0"/>
              </a:spcBef>
            </a:pPr>
            <a:r>
              <a:rPr lang="en-US" sz="2499">
                <a:solidFill>
                  <a:srgbClr val="FFFFFF"/>
                </a:solidFill>
                <a:latin typeface="Poppins"/>
              </a:rPr>
              <a:t>le display change en cliquant sur chaque une des deux icone ainsi que le type du champ de mot de passe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910734" y="688717"/>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684811" y="2184690"/>
            <a:ext cx="7167363" cy="7597559"/>
          </a:xfrm>
          <a:custGeom>
            <a:avLst/>
            <a:gdLst/>
            <a:ahLst/>
            <a:cxnLst/>
            <a:rect r="r" b="b" t="t" l="l"/>
            <a:pathLst>
              <a:path h="7597559" w="7167363">
                <a:moveTo>
                  <a:pt x="0" y="0"/>
                </a:moveTo>
                <a:lnTo>
                  <a:pt x="7167364" y="0"/>
                </a:lnTo>
                <a:lnTo>
                  <a:pt x="7167364" y="7597559"/>
                </a:lnTo>
                <a:lnTo>
                  <a:pt x="0" y="7597559"/>
                </a:lnTo>
                <a:lnTo>
                  <a:pt x="0" y="0"/>
                </a:lnTo>
                <a:close/>
              </a:path>
            </a:pathLst>
          </a:custGeom>
          <a:blipFill>
            <a:blip r:embed="rId6"/>
            <a:stretch>
              <a:fillRect l="0" t="0" r="0" b="0"/>
            </a:stretch>
          </a:blipFill>
        </p:spPr>
      </p:sp>
      <p:sp>
        <p:nvSpPr>
          <p:cNvPr name="Freeform 9" id="9"/>
          <p:cNvSpPr/>
          <p:nvPr/>
        </p:nvSpPr>
        <p:spPr>
          <a:xfrm flipH="false" flipV="false" rot="0">
            <a:off x="549199" y="716826"/>
            <a:ext cx="7438588" cy="1051922"/>
          </a:xfrm>
          <a:custGeom>
            <a:avLst/>
            <a:gdLst/>
            <a:ahLst/>
            <a:cxnLst/>
            <a:rect r="r" b="b" t="t" l="l"/>
            <a:pathLst>
              <a:path h="1051922" w="7438588">
                <a:moveTo>
                  <a:pt x="0" y="0"/>
                </a:moveTo>
                <a:lnTo>
                  <a:pt x="7438588" y="0"/>
                </a:lnTo>
                <a:lnTo>
                  <a:pt x="7438588" y="1051921"/>
                </a:lnTo>
                <a:lnTo>
                  <a:pt x="0" y="1051921"/>
                </a:lnTo>
                <a:lnTo>
                  <a:pt x="0" y="0"/>
                </a:lnTo>
                <a:close/>
              </a:path>
            </a:pathLst>
          </a:custGeom>
          <a:blipFill>
            <a:blip r:embed="rId7"/>
            <a:stretch>
              <a:fillRect l="0" t="0" r="0" b="0"/>
            </a:stretch>
          </a:blipFill>
        </p:spPr>
      </p:sp>
      <p:sp>
        <p:nvSpPr>
          <p:cNvPr name="TextBox 10" id="10"/>
          <p:cNvSpPr txBox="true"/>
          <p:nvPr/>
        </p:nvSpPr>
        <p:spPr>
          <a:xfrm rot="0">
            <a:off x="10544198" y="745180"/>
            <a:ext cx="7576320" cy="1748155"/>
          </a:xfrm>
          <a:prstGeom prst="rect">
            <a:avLst/>
          </a:prstGeom>
        </p:spPr>
        <p:txBody>
          <a:bodyPr anchor="t" rtlCol="false" tIns="0" lIns="0" bIns="0" rIns="0">
            <a:spAutoFit/>
          </a:bodyPr>
          <a:lstStyle/>
          <a:p>
            <a:pPr>
              <a:lnSpc>
                <a:spcPts val="6709"/>
              </a:lnSpc>
            </a:pPr>
            <a:r>
              <a:rPr lang="en-US" sz="5499">
                <a:solidFill>
                  <a:srgbClr val="FFFFFF"/>
                </a:solidFill>
                <a:latin typeface="Poppins"/>
              </a:rPr>
              <a:t>LES PAGES D’NISCRIPTION</a:t>
            </a:r>
          </a:p>
        </p:txBody>
      </p:sp>
      <p:sp>
        <p:nvSpPr>
          <p:cNvPr name="TextBox 11" id="11"/>
          <p:cNvSpPr txBox="true"/>
          <p:nvPr/>
        </p:nvSpPr>
        <p:spPr>
          <a:xfrm rot="0">
            <a:off x="10544198" y="2813846"/>
            <a:ext cx="6268537" cy="4384676"/>
          </a:xfrm>
          <a:prstGeom prst="rect">
            <a:avLst/>
          </a:prstGeom>
        </p:spPr>
        <p:txBody>
          <a:bodyPr anchor="t" rtlCol="false" tIns="0" lIns="0" bIns="0" rIns="0">
            <a:spAutoFit/>
          </a:bodyPr>
          <a:lstStyle/>
          <a:p>
            <a:pPr algn="just">
              <a:lnSpc>
                <a:spcPts val="3499"/>
              </a:lnSpc>
            </a:pPr>
            <a:r>
              <a:rPr lang="en-US" sz="2499" spc="44">
                <a:solidFill>
                  <a:srgbClr val="FFFFFF"/>
                </a:solidFill>
                <a:latin typeface="Poppins"/>
              </a:rPr>
              <a:t>Si l’utilisateur n’a pas de compte il doit cliquer sur le lien créer un compte dans la page log in pour remplir un formulaire je vais prendre l’exemple du startuper car il possède les mêmes contrôle de saisie que le capital risque mais avec plus de fonctionnalités comme l’image num de registre etc.</a:t>
            </a:r>
          </a:p>
          <a:p>
            <a:pPr algn="just">
              <a:lnSpc>
                <a:spcPts val="349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2"/>
        </a:solidFill>
      </p:bgPr>
    </p:bg>
    <p:spTree>
      <p:nvGrpSpPr>
        <p:cNvPr id="1" name=""/>
        <p:cNvGrpSpPr/>
        <p:nvPr/>
      </p:nvGrpSpPr>
      <p:grpSpPr>
        <a:xfrm>
          <a:off x="0" y="0"/>
          <a:ext cx="0" cy="0"/>
          <a:chOff x="0" y="0"/>
          <a:chExt cx="0" cy="0"/>
        </a:xfrm>
      </p:grpSpPr>
      <p:grpSp>
        <p:nvGrpSpPr>
          <p:cNvPr name="Group 2" id="2"/>
          <p:cNvGrpSpPr/>
          <p:nvPr/>
        </p:nvGrpSpPr>
        <p:grpSpPr>
          <a:xfrm rot="0">
            <a:off x="17461777" y="7605853"/>
            <a:ext cx="1652447" cy="1652447"/>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4" id="4"/>
          <p:cNvSpPr/>
          <p:nvPr/>
        </p:nvSpPr>
        <p:spPr>
          <a:xfrm flipH="false" flipV="false" rot="0">
            <a:off x="15010081" y="315677"/>
            <a:ext cx="2898297" cy="2774040"/>
          </a:xfrm>
          <a:custGeom>
            <a:avLst/>
            <a:gdLst/>
            <a:ahLst/>
            <a:cxnLst/>
            <a:rect r="r" b="b" t="t" l="l"/>
            <a:pathLst>
              <a:path h="2774040" w="2898297">
                <a:moveTo>
                  <a:pt x="0" y="0"/>
                </a:moveTo>
                <a:lnTo>
                  <a:pt x="2898298" y="0"/>
                </a:lnTo>
                <a:lnTo>
                  <a:pt x="2898298" y="2774040"/>
                </a:lnTo>
                <a:lnTo>
                  <a:pt x="0" y="2774040"/>
                </a:lnTo>
                <a:lnTo>
                  <a:pt x="0" y="0"/>
                </a:lnTo>
                <a:close/>
              </a:path>
            </a:pathLst>
          </a:custGeom>
          <a:blipFill>
            <a:blip r:embed="rId2">
              <a:alphaModFix amt="6999"/>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771244" y="6747869"/>
            <a:ext cx="5505900" cy="3223454"/>
          </a:xfrm>
          <a:custGeom>
            <a:avLst/>
            <a:gdLst/>
            <a:ahLst/>
            <a:cxnLst/>
            <a:rect r="r" b="b" t="t" l="l"/>
            <a:pathLst>
              <a:path h="3223454" w="5505900">
                <a:moveTo>
                  <a:pt x="0" y="0"/>
                </a:moveTo>
                <a:lnTo>
                  <a:pt x="5505901" y="0"/>
                </a:lnTo>
                <a:lnTo>
                  <a:pt x="5505901" y="3223454"/>
                </a:lnTo>
                <a:lnTo>
                  <a:pt x="0" y="3223454"/>
                </a:lnTo>
                <a:lnTo>
                  <a:pt x="0" y="0"/>
                </a:lnTo>
                <a:close/>
              </a:path>
            </a:pathLst>
          </a:custGeom>
          <a:blipFill>
            <a:blip r:embed="rId4">
              <a:alphaModFix amt="6999"/>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9910734" y="688717"/>
            <a:ext cx="1080030" cy="1080030"/>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14761"/>
            </a:solidFill>
          </p:spPr>
        </p:sp>
      </p:grpSp>
      <p:sp>
        <p:nvSpPr>
          <p:cNvPr name="Freeform 8" id="8"/>
          <p:cNvSpPr/>
          <p:nvPr/>
        </p:nvSpPr>
        <p:spPr>
          <a:xfrm flipH="false" flipV="false" rot="0">
            <a:off x="893440" y="811855"/>
            <a:ext cx="7682434" cy="8229600"/>
          </a:xfrm>
          <a:custGeom>
            <a:avLst/>
            <a:gdLst/>
            <a:ahLst/>
            <a:cxnLst/>
            <a:rect r="r" b="b" t="t" l="l"/>
            <a:pathLst>
              <a:path h="8229600" w="7682434">
                <a:moveTo>
                  <a:pt x="0" y="0"/>
                </a:moveTo>
                <a:lnTo>
                  <a:pt x="7682434" y="0"/>
                </a:lnTo>
                <a:lnTo>
                  <a:pt x="7682434" y="8229600"/>
                </a:lnTo>
                <a:lnTo>
                  <a:pt x="0" y="8229600"/>
                </a:lnTo>
                <a:lnTo>
                  <a:pt x="0" y="0"/>
                </a:lnTo>
                <a:close/>
              </a:path>
            </a:pathLst>
          </a:custGeom>
          <a:blipFill>
            <a:blip r:embed="rId6"/>
            <a:stretch>
              <a:fillRect l="0" t="0" r="0" b="0"/>
            </a:stretch>
          </a:blipFill>
        </p:spPr>
      </p:sp>
      <p:sp>
        <p:nvSpPr>
          <p:cNvPr name="TextBox 9" id="9"/>
          <p:cNvSpPr txBox="true"/>
          <p:nvPr/>
        </p:nvSpPr>
        <p:spPr>
          <a:xfrm rot="0">
            <a:off x="10544198" y="745180"/>
            <a:ext cx="7576320" cy="1748155"/>
          </a:xfrm>
          <a:prstGeom prst="rect">
            <a:avLst/>
          </a:prstGeom>
        </p:spPr>
        <p:txBody>
          <a:bodyPr anchor="t" rtlCol="false" tIns="0" lIns="0" bIns="0" rIns="0">
            <a:spAutoFit/>
          </a:bodyPr>
          <a:lstStyle/>
          <a:p>
            <a:pPr>
              <a:lnSpc>
                <a:spcPts val="6709"/>
              </a:lnSpc>
            </a:pPr>
            <a:r>
              <a:rPr lang="en-US" sz="5499">
                <a:solidFill>
                  <a:srgbClr val="FFFFFF"/>
                </a:solidFill>
                <a:latin typeface="Poppins"/>
              </a:rPr>
              <a:t>LES PAGES D’NISCRIPTION</a:t>
            </a:r>
          </a:p>
        </p:txBody>
      </p:sp>
      <p:sp>
        <p:nvSpPr>
          <p:cNvPr name="TextBox 10" id="10"/>
          <p:cNvSpPr txBox="true"/>
          <p:nvPr/>
        </p:nvSpPr>
        <p:spPr>
          <a:xfrm rot="0">
            <a:off x="10544198" y="2813846"/>
            <a:ext cx="6268537" cy="5260976"/>
          </a:xfrm>
          <a:prstGeom prst="rect">
            <a:avLst/>
          </a:prstGeom>
        </p:spPr>
        <p:txBody>
          <a:bodyPr anchor="t" rtlCol="false" tIns="0" lIns="0" bIns="0" rIns="0">
            <a:spAutoFit/>
          </a:bodyPr>
          <a:lstStyle/>
          <a:p>
            <a:pPr algn="just">
              <a:lnSpc>
                <a:spcPts val="3499"/>
              </a:lnSpc>
            </a:pPr>
            <a:r>
              <a:rPr lang="en-US" sz="2499" spc="44">
                <a:solidFill>
                  <a:srgbClr val="FFFFFF"/>
                </a:solidFill>
                <a:latin typeface="Poppins"/>
              </a:rPr>
              <a:t>je vais expliquer le code js utilisé pour le controle du formulaire</a:t>
            </a:r>
          </a:p>
          <a:p>
            <a:pPr algn="just">
              <a:lnSpc>
                <a:spcPts val="3499"/>
              </a:lnSpc>
            </a:pPr>
            <a:r>
              <a:rPr lang="en-US" sz="2499" spc="44">
                <a:solidFill>
                  <a:srgbClr val="FFFFFF"/>
                </a:solidFill>
                <a:latin typeface="Poppins"/>
              </a:rPr>
              <a:t>j’ai utilisé aussi des expressions régulière </a:t>
            </a:r>
          </a:p>
          <a:p>
            <a:pPr algn="just">
              <a:lnSpc>
                <a:spcPts val="3499"/>
              </a:lnSpc>
            </a:pPr>
            <a:r>
              <a:rPr lang="en-US" sz="2499" spc="44">
                <a:solidFill>
                  <a:srgbClr val="E14761"/>
                </a:solidFill>
                <a:latin typeface="Poppins"/>
              </a:rPr>
              <a:t>1) le controle de l’image </a:t>
            </a:r>
          </a:p>
          <a:p>
            <a:pPr algn="just">
              <a:lnSpc>
                <a:spcPts val="3499"/>
              </a:lnSpc>
            </a:pPr>
            <a:r>
              <a:rPr lang="en-US" sz="2499" spc="44">
                <a:solidFill>
                  <a:srgbClr val="FFFFFF"/>
                </a:solidFill>
                <a:latin typeface="Poppins"/>
              </a:rPr>
              <a:t>l’utilisateur doit déposer une image le champ ne doit pas être vide et l’extensions autorisées sont figurés dans la captures car elle doit être une image </a:t>
            </a:r>
          </a:p>
          <a:p>
            <a:pPr algn="just">
              <a:lnSpc>
                <a:spcPts val="3499"/>
              </a:lnSpc>
              <a:spcBef>
                <a:spcPct val="0"/>
              </a:spcBef>
            </a:pPr>
            <a:r>
              <a:rPr lang="en-US" sz="2499" spc="44">
                <a:solidFill>
                  <a:srgbClr val="FFFFFF"/>
                </a:solidFill>
                <a:latin typeface="Poppins"/>
              </a:rPr>
              <a:t>sinon la couleur du champ devient rouge avec message d’erreur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DAF2lmjFfCY</dc:identifier>
  <dcterms:modified xsi:type="dcterms:W3CDTF">2011-08-01T06:04:30Z</dcterms:modified>
  <cp:revision>1</cp:revision>
  <dc:title>rapport projet pweb</dc:title>
</cp:coreProperties>
</file>